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9"/>
  </p:notesMasterIdLst>
  <p:sldIdLst>
    <p:sldId id="267" r:id="rId2"/>
    <p:sldId id="448" r:id="rId3"/>
    <p:sldId id="449" r:id="rId4"/>
    <p:sldId id="450" r:id="rId5"/>
    <p:sldId id="454" r:id="rId6"/>
    <p:sldId id="451" r:id="rId7"/>
    <p:sldId id="452" r:id="rId8"/>
    <p:sldId id="531" r:id="rId9"/>
    <p:sldId id="453" r:id="rId10"/>
    <p:sldId id="535" r:id="rId11"/>
    <p:sldId id="538" r:id="rId12"/>
    <p:sldId id="539" r:id="rId13"/>
    <p:sldId id="540" r:id="rId14"/>
    <p:sldId id="541" r:id="rId15"/>
    <p:sldId id="542" r:id="rId16"/>
    <p:sldId id="455" r:id="rId17"/>
    <p:sldId id="528" r:id="rId18"/>
    <p:sldId id="473" r:id="rId19"/>
    <p:sldId id="530" r:id="rId20"/>
    <p:sldId id="513" r:id="rId21"/>
    <p:sldId id="517" r:id="rId22"/>
    <p:sldId id="518" r:id="rId23"/>
    <p:sldId id="519" r:id="rId24"/>
    <p:sldId id="521" r:id="rId25"/>
    <p:sldId id="520" r:id="rId26"/>
    <p:sldId id="525" r:id="rId27"/>
    <p:sldId id="52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215C4E"/>
    <a:srgbClr val="3C6E8A"/>
    <a:srgbClr val="FF6A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79728" autoAdjust="0"/>
  </p:normalViewPr>
  <p:slideViewPr>
    <p:cSldViewPr snapToGrid="0" snapToObjects="1">
      <p:cViewPr varScale="1">
        <p:scale>
          <a:sx n="101" d="100"/>
          <a:sy n="101" d="100"/>
        </p:scale>
        <p:origin x="2200" y="184"/>
      </p:cViewPr>
      <p:guideLst>
        <p:guide orient="horz" pos="2160"/>
        <p:guide pos="384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1BA869-856C-DA4B-9A68-DCD615610BFA}" type="doc">
      <dgm:prSet loTypeId="urn:microsoft.com/office/officeart/2005/8/layout/hierarchy5" loCatId="" qsTypeId="urn:microsoft.com/office/officeart/2005/8/quickstyle/simple1" qsCatId="simple" csTypeId="urn:microsoft.com/office/officeart/2005/8/colors/accent1_2" csCatId="accent1" phldr="1"/>
      <dgm:spPr/>
      <dgm:t>
        <a:bodyPr/>
        <a:lstStyle/>
        <a:p>
          <a:endParaRPr lang="en-US"/>
        </a:p>
      </dgm:t>
    </dgm:pt>
    <dgm:pt modelId="{7C89A929-BC40-9846-910B-21D773EFFED9}">
      <dgm:prSet phldrT="[Text]"/>
      <dgm:spPr/>
      <dgm:t>
        <a:bodyPr/>
        <a:lstStyle/>
        <a:p>
          <a:r>
            <a:rPr lang="en-US" dirty="0"/>
            <a:t>Data Types</a:t>
          </a:r>
        </a:p>
      </dgm:t>
    </dgm:pt>
    <dgm:pt modelId="{34786749-9C5E-1E45-A67B-9AC89824701B}" type="parTrans" cxnId="{B0D7590D-315F-AB45-B171-9F8DFD7EABBD}">
      <dgm:prSet/>
      <dgm:spPr/>
      <dgm:t>
        <a:bodyPr/>
        <a:lstStyle/>
        <a:p>
          <a:endParaRPr lang="en-US"/>
        </a:p>
      </dgm:t>
    </dgm:pt>
    <dgm:pt modelId="{A95FFD3C-043C-A14F-9BFF-A708DA9CBB60}" type="sibTrans" cxnId="{B0D7590D-315F-AB45-B171-9F8DFD7EABBD}">
      <dgm:prSet/>
      <dgm:spPr/>
      <dgm:t>
        <a:bodyPr/>
        <a:lstStyle/>
        <a:p>
          <a:endParaRPr lang="en-US"/>
        </a:p>
      </dgm:t>
    </dgm:pt>
    <dgm:pt modelId="{663CA8D5-6F13-FE46-AD23-91FFE191A54C}">
      <dgm:prSet phldrT="[Text]"/>
      <dgm:spPr>
        <a:solidFill>
          <a:schemeClr val="accent2"/>
        </a:solidFill>
      </dgm:spPr>
      <dgm:t>
        <a:bodyPr/>
        <a:lstStyle/>
        <a:p>
          <a:r>
            <a:rPr lang="en-US" dirty="0"/>
            <a:t>Categorical</a:t>
          </a:r>
        </a:p>
      </dgm:t>
    </dgm:pt>
    <dgm:pt modelId="{2979A585-3B9C-A648-A652-4913A7B04088}" type="parTrans" cxnId="{C9343419-98F2-4D47-BA2E-FAF6563B3980}">
      <dgm:prSet/>
      <dgm:spPr/>
      <dgm:t>
        <a:bodyPr/>
        <a:lstStyle/>
        <a:p>
          <a:endParaRPr lang="en-US"/>
        </a:p>
      </dgm:t>
    </dgm:pt>
    <dgm:pt modelId="{767F5BB5-C481-8D4E-9645-1913B7BF7427}" type="sibTrans" cxnId="{C9343419-98F2-4D47-BA2E-FAF6563B3980}">
      <dgm:prSet/>
      <dgm:spPr/>
      <dgm:t>
        <a:bodyPr/>
        <a:lstStyle/>
        <a:p>
          <a:endParaRPr lang="en-US"/>
        </a:p>
      </dgm:t>
    </dgm:pt>
    <dgm:pt modelId="{63D77840-BCEC-734C-8140-B8A762ACB769}">
      <dgm:prSet phldrT="[Text]"/>
      <dgm:spPr>
        <a:solidFill>
          <a:schemeClr val="accent2"/>
        </a:solidFill>
      </dgm:spPr>
      <dgm:t>
        <a:bodyPr/>
        <a:lstStyle/>
        <a:p>
          <a:r>
            <a:rPr lang="en-US" dirty="0"/>
            <a:t>Numerical</a:t>
          </a:r>
        </a:p>
      </dgm:t>
    </dgm:pt>
    <dgm:pt modelId="{5D65EB21-79F4-C04D-AAC8-9762C5DEA685}" type="parTrans" cxnId="{EB3A6581-5ECD-904C-8667-DAF19EAAF37B}">
      <dgm:prSet/>
      <dgm:spPr/>
      <dgm:t>
        <a:bodyPr/>
        <a:lstStyle/>
        <a:p>
          <a:endParaRPr lang="en-US"/>
        </a:p>
      </dgm:t>
    </dgm:pt>
    <dgm:pt modelId="{2FF9B17E-7DA2-A34B-B0C4-A19D21A1CD21}" type="sibTrans" cxnId="{EB3A6581-5ECD-904C-8667-DAF19EAAF37B}">
      <dgm:prSet/>
      <dgm:spPr/>
      <dgm:t>
        <a:bodyPr/>
        <a:lstStyle/>
        <a:p>
          <a:endParaRPr lang="en-US"/>
        </a:p>
      </dgm:t>
    </dgm:pt>
    <dgm:pt modelId="{73AEB7A0-EB3F-A24A-9BB3-8BE6D26575CE}">
      <dgm:prSet phldrT="[Text]"/>
      <dgm:spPr>
        <a:solidFill>
          <a:schemeClr val="tx2">
            <a:lumMod val="40000"/>
            <a:lumOff val="60000"/>
          </a:schemeClr>
        </a:solidFill>
      </dgm:spPr>
      <dgm:t>
        <a:bodyPr/>
        <a:lstStyle/>
        <a:p>
          <a:r>
            <a:rPr lang="en-US" dirty="0"/>
            <a:t>Interval</a:t>
          </a:r>
        </a:p>
      </dgm:t>
    </dgm:pt>
    <dgm:pt modelId="{0611128C-47CD-5847-89FA-A3D34190DD50}" type="parTrans" cxnId="{4CAF08D6-B1E1-BE4A-95B8-1B6E43892997}">
      <dgm:prSet/>
      <dgm:spPr/>
      <dgm:t>
        <a:bodyPr/>
        <a:lstStyle/>
        <a:p>
          <a:endParaRPr lang="en-US"/>
        </a:p>
      </dgm:t>
    </dgm:pt>
    <dgm:pt modelId="{1796AB51-0FB5-3449-8498-79BD4FA9B59D}" type="sibTrans" cxnId="{4CAF08D6-B1E1-BE4A-95B8-1B6E43892997}">
      <dgm:prSet/>
      <dgm:spPr/>
      <dgm:t>
        <a:bodyPr/>
        <a:lstStyle/>
        <a:p>
          <a:endParaRPr lang="en-US"/>
        </a:p>
      </dgm:t>
    </dgm:pt>
    <dgm:pt modelId="{647DDA1B-926D-1D46-B1A2-1E5A4E29B78A}">
      <dgm:prSet phldrT="[Text]"/>
      <dgm:spPr>
        <a:solidFill>
          <a:schemeClr val="tx2">
            <a:lumMod val="40000"/>
            <a:lumOff val="60000"/>
          </a:schemeClr>
        </a:solidFill>
      </dgm:spPr>
      <dgm:t>
        <a:bodyPr/>
        <a:lstStyle/>
        <a:p>
          <a:r>
            <a:rPr lang="en-US" dirty="0"/>
            <a:t>Ratio</a:t>
          </a:r>
        </a:p>
      </dgm:t>
    </dgm:pt>
    <dgm:pt modelId="{0AE12B21-E804-8E41-8E8A-A54E063874DC}" type="parTrans" cxnId="{9AD5EB6E-66F2-9546-A7F6-9562E5599AB5}">
      <dgm:prSet/>
      <dgm:spPr/>
      <dgm:t>
        <a:bodyPr/>
        <a:lstStyle/>
        <a:p>
          <a:endParaRPr lang="en-US"/>
        </a:p>
      </dgm:t>
    </dgm:pt>
    <dgm:pt modelId="{B9603F69-99BC-B144-8D53-6062D6A8CFEF}" type="sibTrans" cxnId="{9AD5EB6E-66F2-9546-A7F6-9562E5599AB5}">
      <dgm:prSet/>
      <dgm:spPr/>
      <dgm:t>
        <a:bodyPr/>
        <a:lstStyle/>
        <a:p>
          <a:endParaRPr lang="en-US"/>
        </a:p>
      </dgm:t>
    </dgm:pt>
    <dgm:pt modelId="{8BB74CC7-5371-434D-B309-A4B8A4F8B443}">
      <dgm:prSet phldrT="[Text]"/>
      <dgm:spPr>
        <a:solidFill>
          <a:schemeClr val="accent4"/>
        </a:solidFill>
      </dgm:spPr>
      <dgm:t>
        <a:bodyPr/>
        <a:lstStyle/>
        <a:p>
          <a:r>
            <a:rPr lang="en-US" dirty="0"/>
            <a:t>Nominal</a:t>
          </a:r>
        </a:p>
      </dgm:t>
    </dgm:pt>
    <dgm:pt modelId="{D7F757E4-D01D-BD44-8A17-6FB2E90AFB5A}" type="parTrans" cxnId="{B5699861-5389-3645-8CE6-0719C3AB6282}">
      <dgm:prSet/>
      <dgm:spPr/>
      <dgm:t>
        <a:bodyPr/>
        <a:lstStyle/>
        <a:p>
          <a:endParaRPr lang="en-US"/>
        </a:p>
      </dgm:t>
    </dgm:pt>
    <dgm:pt modelId="{A1F4F545-C8BF-6146-BD2B-B84E09B500A9}" type="sibTrans" cxnId="{B5699861-5389-3645-8CE6-0719C3AB6282}">
      <dgm:prSet/>
      <dgm:spPr/>
      <dgm:t>
        <a:bodyPr/>
        <a:lstStyle/>
        <a:p>
          <a:endParaRPr lang="en-US"/>
        </a:p>
      </dgm:t>
    </dgm:pt>
    <dgm:pt modelId="{8C701665-040A-2F4C-BA26-D9F3A7554B6E}">
      <dgm:prSet phldrT="[Text]"/>
      <dgm:spPr>
        <a:solidFill>
          <a:schemeClr val="accent4"/>
        </a:solidFill>
      </dgm:spPr>
      <dgm:t>
        <a:bodyPr/>
        <a:lstStyle/>
        <a:p>
          <a:r>
            <a:rPr lang="en-US" dirty="0"/>
            <a:t>Ordinal</a:t>
          </a:r>
        </a:p>
      </dgm:t>
    </dgm:pt>
    <dgm:pt modelId="{FC82823D-59DA-EA40-AC7C-53ADCFC0B9B9}" type="parTrans" cxnId="{0D1652B6-8DAA-464E-9D61-82C2C2112C08}">
      <dgm:prSet/>
      <dgm:spPr/>
      <dgm:t>
        <a:bodyPr/>
        <a:lstStyle/>
        <a:p>
          <a:endParaRPr lang="en-US"/>
        </a:p>
      </dgm:t>
    </dgm:pt>
    <dgm:pt modelId="{C5015021-6025-D144-B4CA-163ED6FA558F}" type="sibTrans" cxnId="{0D1652B6-8DAA-464E-9D61-82C2C2112C08}">
      <dgm:prSet/>
      <dgm:spPr/>
      <dgm:t>
        <a:bodyPr/>
        <a:lstStyle/>
        <a:p>
          <a:endParaRPr lang="en-US"/>
        </a:p>
      </dgm:t>
    </dgm:pt>
    <dgm:pt modelId="{022ECFAA-5DFA-3442-9BA0-94FB5210CF30}" type="pres">
      <dgm:prSet presAssocID="{641BA869-856C-DA4B-9A68-DCD615610BFA}" presName="mainComposite" presStyleCnt="0">
        <dgm:presLayoutVars>
          <dgm:chPref val="1"/>
          <dgm:dir/>
          <dgm:animOne val="branch"/>
          <dgm:animLvl val="lvl"/>
          <dgm:resizeHandles val="exact"/>
        </dgm:presLayoutVars>
      </dgm:prSet>
      <dgm:spPr/>
    </dgm:pt>
    <dgm:pt modelId="{2444738F-9962-5B4E-A978-13E35177D2FC}" type="pres">
      <dgm:prSet presAssocID="{641BA869-856C-DA4B-9A68-DCD615610BFA}" presName="hierFlow" presStyleCnt="0"/>
      <dgm:spPr/>
    </dgm:pt>
    <dgm:pt modelId="{A74B3DF1-9609-CA44-B0F9-6A4D00A22B35}" type="pres">
      <dgm:prSet presAssocID="{641BA869-856C-DA4B-9A68-DCD615610BFA}" presName="hierChild1" presStyleCnt="0">
        <dgm:presLayoutVars>
          <dgm:chPref val="1"/>
          <dgm:animOne val="branch"/>
          <dgm:animLvl val="lvl"/>
        </dgm:presLayoutVars>
      </dgm:prSet>
      <dgm:spPr/>
    </dgm:pt>
    <dgm:pt modelId="{6C095FD0-E3CF-2448-AD9D-62D4A8C04E23}" type="pres">
      <dgm:prSet presAssocID="{7C89A929-BC40-9846-910B-21D773EFFED9}" presName="Name17" presStyleCnt="0"/>
      <dgm:spPr/>
    </dgm:pt>
    <dgm:pt modelId="{0559FF77-E4BF-D74D-A587-9F930C8671B5}" type="pres">
      <dgm:prSet presAssocID="{7C89A929-BC40-9846-910B-21D773EFFED9}" presName="level1Shape" presStyleLbl="node0" presStyleIdx="0" presStyleCnt="1">
        <dgm:presLayoutVars>
          <dgm:chPref val="3"/>
        </dgm:presLayoutVars>
      </dgm:prSet>
      <dgm:spPr/>
    </dgm:pt>
    <dgm:pt modelId="{73E43A20-427A-004A-8A03-6C8C03976DA2}" type="pres">
      <dgm:prSet presAssocID="{7C89A929-BC40-9846-910B-21D773EFFED9}" presName="hierChild2" presStyleCnt="0"/>
      <dgm:spPr/>
    </dgm:pt>
    <dgm:pt modelId="{D41E7B07-244C-1643-ABBB-E9893915CD59}" type="pres">
      <dgm:prSet presAssocID="{2979A585-3B9C-A648-A652-4913A7B04088}" presName="Name25" presStyleLbl="parChTrans1D2" presStyleIdx="0" presStyleCnt="2"/>
      <dgm:spPr/>
    </dgm:pt>
    <dgm:pt modelId="{B41D0358-99DC-A94A-8A70-D5859FAB97CB}" type="pres">
      <dgm:prSet presAssocID="{2979A585-3B9C-A648-A652-4913A7B04088}" presName="connTx" presStyleLbl="parChTrans1D2" presStyleIdx="0" presStyleCnt="2"/>
      <dgm:spPr/>
    </dgm:pt>
    <dgm:pt modelId="{E0234430-C6EB-C84F-8535-9CDCCA65BC43}" type="pres">
      <dgm:prSet presAssocID="{663CA8D5-6F13-FE46-AD23-91FFE191A54C}" presName="Name30" presStyleCnt="0"/>
      <dgm:spPr/>
    </dgm:pt>
    <dgm:pt modelId="{55E79021-6210-0A4D-AEB3-3E25B85DEFFC}" type="pres">
      <dgm:prSet presAssocID="{663CA8D5-6F13-FE46-AD23-91FFE191A54C}" presName="level2Shape" presStyleLbl="node2" presStyleIdx="0" presStyleCnt="2"/>
      <dgm:spPr/>
    </dgm:pt>
    <dgm:pt modelId="{2D83D783-6082-2B49-A9B7-52C808B03A46}" type="pres">
      <dgm:prSet presAssocID="{663CA8D5-6F13-FE46-AD23-91FFE191A54C}" presName="hierChild3" presStyleCnt="0"/>
      <dgm:spPr/>
    </dgm:pt>
    <dgm:pt modelId="{E147E9DF-5F1B-AF49-A9D7-5E60B820F15B}" type="pres">
      <dgm:prSet presAssocID="{D7F757E4-D01D-BD44-8A17-6FB2E90AFB5A}" presName="Name25" presStyleLbl="parChTrans1D3" presStyleIdx="0" presStyleCnt="4"/>
      <dgm:spPr/>
    </dgm:pt>
    <dgm:pt modelId="{8AFA2601-6420-8F49-AFBD-0433F51C2B8D}" type="pres">
      <dgm:prSet presAssocID="{D7F757E4-D01D-BD44-8A17-6FB2E90AFB5A}" presName="connTx" presStyleLbl="parChTrans1D3" presStyleIdx="0" presStyleCnt="4"/>
      <dgm:spPr/>
    </dgm:pt>
    <dgm:pt modelId="{BDCD3F1F-CC69-9845-9D26-BF099B39F377}" type="pres">
      <dgm:prSet presAssocID="{8BB74CC7-5371-434D-B309-A4B8A4F8B443}" presName="Name30" presStyleCnt="0"/>
      <dgm:spPr/>
    </dgm:pt>
    <dgm:pt modelId="{DB941C13-26E0-DA44-A371-1737A021107C}" type="pres">
      <dgm:prSet presAssocID="{8BB74CC7-5371-434D-B309-A4B8A4F8B443}" presName="level2Shape" presStyleLbl="node3" presStyleIdx="0" presStyleCnt="4"/>
      <dgm:spPr/>
    </dgm:pt>
    <dgm:pt modelId="{73E7152E-6043-2F47-92E3-62747592C229}" type="pres">
      <dgm:prSet presAssocID="{8BB74CC7-5371-434D-B309-A4B8A4F8B443}" presName="hierChild3" presStyleCnt="0"/>
      <dgm:spPr/>
    </dgm:pt>
    <dgm:pt modelId="{B804806C-1823-764A-8204-E8673366169E}" type="pres">
      <dgm:prSet presAssocID="{FC82823D-59DA-EA40-AC7C-53ADCFC0B9B9}" presName="Name25" presStyleLbl="parChTrans1D3" presStyleIdx="1" presStyleCnt="4"/>
      <dgm:spPr/>
    </dgm:pt>
    <dgm:pt modelId="{11F21376-244F-1E49-A5E7-62E955586401}" type="pres">
      <dgm:prSet presAssocID="{FC82823D-59DA-EA40-AC7C-53ADCFC0B9B9}" presName="connTx" presStyleLbl="parChTrans1D3" presStyleIdx="1" presStyleCnt="4"/>
      <dgm:spPr/>
    </dgm:pt>
    <dgm:pt modelId="{75CCB3FB-3BF9-4448-BBAA-81A0204430DB}" type="pres">
      <dgm:prSet presAssocID="{8C701665-040A-2F4C-BA26-D9F3A7554B6E}" presName="Name30" presStyleCnt="0"/>
      <dgm:spPr/>
    </dgm:pt>
    <dgm:pt modelId="{5394EAD2-1EF3-4942-BBF8-9AF68C018BB0}" type="pres">
      <dgm:prSet presAssocID="{8C701665-040A-2F4C-BA26-D9F3A7554B6E}" presName="level2Shape" presStyleLbl="node3" presStyleIdx="1" presStyleCnt="4"/>
      <dgm:spPr/>
    </dgm:pt>
    <dgm:pt modelId="{E0EB2C20-25DD-BA40-B6DE-B20F2C646D13}" type="pres">
      <dgm:prSet presAssocID="{8C701665-040A-2F4C-BA26-D9F3A7554B6E}" presName="hierChild3" presStyleCnt="0"/>
      <dgm:spPr/>
    </dgm:pt>
    <dgm:pt modelId="{11B53E8B-1B0E-0B46-B473-55208D81C634}" type="pres">
      <dgm:prSet presAssocID="{5D65EB21-79F4-C04D-AAC8-9762C5DEA685}" presName="Name25" presStyleLbl="parChTrans1D2" presStyleIdx="1" presStyleCnt="2"/>
      <dgm:spPr/>
    </dgm:pt>
    <dgm:pt modelId="{1FB42605-0513-6D42-B79C-25C2EAAD7C61}" type="pres">
      <dgm:prSet presAssocID="{5D65EB21-79F4-C04D-AAC8-9762C5DEA685}" presName="connTx" presStyleLbl="parChTrans1D2" presStyleIdx="1" presStyleCnt="2"/>
      <dgm:spPr/>
    </dgm:pt>
    <dgm:pt modelId="{F39A9865-A624-094F-86D1-C242E3D5D352}" type="pres">
      <dgm:prSet presAssocID="{63D77840-BCEC-734C-8140-B8A762ACB769}" presName="Name30" presStyleCnt="0"/>
      <dgm:spPr/>
    </dgm:pt>
    <dgm:pt modelId="{A03D09D3-2815-BD48-B2FB-B992A0293C42}" type="pres">
      <dgm:prSet presAssocID="{63D77840-BCEC-734C-8140-B8A762ACB769}" presName="level2Shape" presStyleLbl="node2" presStyleIdx="1" presStyleCnt="2"/>
      <dgm:spPr/>
    </dgm:pt>
    <dgm:pt modelId="{DC099E98-AE1C-224C-A29D-2ED6DFFB384A}" type="pres">
      <dgm:prSet presAssocID="{63D77840-BCEC-734C-8140-B8A762ACB769}" presName="hierChild3" presStyleCnt="0"/>
      <dgm:spPr/>
    </dgm:pt>
    <dgm:pt modelId="{F8475684-AF52-BC42-AE5F-0C4D6B7B1C57}" type="pres">
      <dgm:prSet presAssocID="{0611128C-47CD-5847-89FA-A3D34190DD50}" presName="Name25" presStyleLbl="parChTrans1D3" presStyleIdx="2" presStyleCnt="4"/>
      <dgm:spPr/>
    </dgm:pt>
    <dgm:pt modelId="{D274D38D-255B-7D4D-8369-EFE0798A89C6}" type="pres">
      <dgm:prSet presAssocID="{0611128C-47CD-5847-89FA-A3D34190DD50}" presName="connTx" presStyleLbl="parChTrans1D3" presStyleIdx="2" presStyleCnt="4"/>
      <dgm:spPr/>
    </dgm:pt>
    <dgm:pt modelId="{DEF4D6E3-240A-F845-962F-D933BFDC9DDB}" type="pres">
      <dgm:prSet presAssocID="{73AEB7A0-EB3F-A24A-9BB3-8BE6D26575CE}" presName="Name30" presStyleCnt="0"/>
      <dgm:spPr/>
    </dgm:pt>
    <dgm:pt modelId="{5E53D8CC-C11A-D54A-BF06-91DC68AEE4A8}" type="pres">
      <dgm:prSet presAssocID="{73AEB7A0-EB3F-A24A-9BB3-8BE6D26575CE}" presName="level2Shape" presStyleLbl="node3" presStyleIdx="2" presStyleCnt="4"/>
      <dgm:spPr/>
    </dgm:pt>
    <dgm:pt modelId="{E2B440C3-7525-FE4A-A6A7-3AA2D141F4E5}" type="pres">
      <dgm:prSet presAssocID="{73AEB7A0-EB3F-A24A-9BB3-8BE6D26575CE}" presName="hierChild3" presStyleCnt="0"/>
      <dgm:spPr/>
    </dgm:pt>
    <dgm:pt modelId="{FEBDEB14-224E-0544-999A-4F0DD72D06D4}" type="pres">
      <dgm:prSet presAssocID="{0AE12B21-E804-8E41-8E8A-A54E063874DC}" presName="Name25" presStyleLbl="parChTrans1D3" presStyleIdx="3" presStyleCnt="4"/>
      <dgm:spPr/>
    </dgm:pt>
    <dgm:pt modelId="{EAFFB840-B02F-EC4A-8723-7E739BF9A275}" type="pres">
      <dgm:prSet presAssocID="{0AE12B21-E804-8E41-8E8A-A54E063874DC}" presName="connTx" presStyleLbl="parChTrans1D3" presStyleIdx="3" presStyleCnt="4"/>
      <dgm:spPr/>
    </dgm:pt>
    <dgm:pt modelId="{47A7DAB5-4A63-4044-89BC-416A1F2A0E93}" type="pres">
      <dgm:prSet presAssocID="{647DDA1B-926D-1D46-B1A2-1E5A4E29B78A}" presName="Name30" presStyleCnt="0"/>
      <dgm:spPr/>
    </dgm:pt>
    <dgm:pt modelId="{CAFA975F-06C8-4D4B-80E0-F9437A5FF487}" type="pres">
      <dgm:prSet presAssocID="{647DDA1B-926D-1D46-B1A2-1E5A4E29B78A}" presName="level2Shape" presStyleLbl="node3" presStyleIdx="3" presStyleCnt="4"/>
      <dgm:spPr/>
    </dgm:pt>
    <dgm:pt modelId="{21CB1B7E-2CF9-2D4E-81D3-A932424B8546}" type="pres">
      <dgm:prSet presAssocID="{647DDA1B-926D-1D46-B1A2-1E5A4E29B78A}" presName="hierChild3" presStyleCnt="0"/>
      <dgm:spPr/>
    </dgm:pt>
    <dgm:pt modelId="{0539E02E-F5B0-E34B-8433-9B14B434929E}" type="pres">
      <dgm:prSet presAssocID="{641BA869-856C-DA4B-9A68-DCD615610BFA}" presName="bgShapesFlow" presStyleCnt="0"/>
      <dgm:spPr/>
    </dgm:pt>
  </dgm:ptLst>
  <dgm:cxnLst>
    <dgm:cxn modelId="{B0D7590D-315F-AB45-B171-9F8DFD7EABBD}" srcId="{641BA869-856C-DA4B-9A68-DCD615610BFA}" destId="{7C89A929-BC40-9846-910B-21D773EFFED9}" srcOrd="0" destOrd="0" parTransId="{34786749-9C5E-1E45-A67B-9AC89824701B}" sibTransId="{A95FFD3C-043C-A14F-9BFF-A708DA9CBB60}"/>
    <dgm:cxn modelId="{AE66AB10-E42F-E049-A804-F865146119E1}" type="presOf" srcId="{FC82823D-59DA-EA40-AC7C-53ADCFC0B9B9}" destId="{11F21376-244F-1E49-A5E7-62E955586401}" srcOrd="1" destOrd="0" presId="urn:microsoft.com/office/officeart/2005/8/layout/hierarchy5"/>
    <dgm:cxn modelId="{C9343419-98F2-4D47-BA2E-FAF6563B3980}" srcId="{7C89A929-BC40-9846-910B-21D773EFFED9}" destId="{663CA8D5-6F13-FE46-AD23-91FFE191A54C}" srcOrd="0" destOrd="0" parTransId="{2979A585-3B9C-A648-A652-4913A7B04088}" sibTransId="{767F5BB5-C481-8D4E-9645-1913B7BF7427}"/>
    <dgm:cxn modelId="{269F4D41-16E0-FF42-AB12-D4A88FF8C725}" type="presOf" srcId="{D7F757E4-D01D-BD44-8A17-6FB2E90AFB5A}" destId="{E147E9DF-5F1B-AF49-A9D7-5E60B820F15B}" srcOrd="0" destOrd="0" presId="urn:microsoft.com/office/officeart/2005/8/layout/hierarchy5"/>
    <dgm:cxn modelId="{8CBEC64A-F50D-6C4D-9524-1D2941236344}" type="presOf" srcId="{647DDA1B-926D-1D46-B1A2-1E5A4E29B78A}" destId="{CAFA975F-06C8-4D4B-80E0-F9437A5FF487}" srcOrd="0" destOrd="0" presId="urn:microsoft.com/office/officeart/2005/8/layout/hierarchy5"/>
    <dgm:cxn modelId="{C81D5661-1DAD-5C4C-8D9A-1D972C1AC0A9}" type="presOf" srcId="{5D65EB21-79F4-C04D-AAC8-9762C5DEA685}" destId="{1FB42605-0513-6D42-B79C-25C2EAAD7C61}" srcOrd="1" destOrd="0" presId="urn:microsoft.com/office/officeart/2005/8/layout/hierarchy5"/>
    <dgm:cxn modelId="{B5699861-5389-3645-8CE6-0719C3AB6282}" srcId="{663CA8D5-6F13-FE46-AD23-91FFE191A54C}" destId="{8BB74CC7-5371-434D-B309-A4B8A4F8B443}" srcOrd="0" destOrd="0" parTransId="{D7F757E4-D01D-BD44-8A17-6FB2E90AFB5A}" sibTransId="{A1F4F545-C8BF-6146-BD2B-B84E09B500A9}"/>
    <dgm:cxn modelId="{96B1886B-FFB9-614E-8EAA-49424B5A782B}" type="presOf" srcId="{8C701665-040A-2F4C-BA26-D9F3A7554B6E}" destId="{5394EAD2-1EF3-4942-BBF8-9AF68C018BB0}" srcOrd="0" destOrd="0" presId="urn:microsoft.com/office/officeart/2005/8/layout/hierarchy5"/>
    <dgm:cxn modelId="{9AD5EB6E-66F2-9546-A7F6-9562E5599AB5}" srcId="{63D77840-BCEC-734C-8140-B8A762ACB769}" destId="{647DDA1B-926D-1D46-B1A2-1E5A4E29B78A}" srcOrd="1" destOrd="0" parTransId="{0AE12B21-E804-8E41-8E8A-A54E063874DC}" sibTransId="{B9603F69-99BC-B144-8D53-6062D6A8CFEF}"/>
    <dgm:cxn modelId="{F600A17A-7CCA-7B46-8DAE-7F5EF2FBF7AB}" type="presOf" srcId="{0611128C-47CD-5847-89FA-A3D34190DD50}" destId="{D274D38D-255B-7D4D-8369-EFE0798A89C6}" srcOrd="1" destOrd="0" presId="urn:microsoft.com/office/officeart/2005/8/layout/hierarchy5"/>
    <dgm:cxn modelId="{EB3A6581-5ECD-904C-8667-DAF19EAAF37B}" srcId="{7C89A929-BC40-9846-910B-21D773EFFED9}" destId="{63D77840-BCEC-734C-8140-B8A762ACB769}" srcOrd="1" destOrd="0" parTransId="{5D65EB21-79F4-C04D-AAC8-9762C5DEA685}" sibTransId="{2FF9B17E-7DA2-A34B-B0C4-A19D21A1CD21}"/>
    <dgm:cxn modelId="{396FC386-0D96-7E46-9BEE-537243B9F898}" type="presOf" srcId="{2979A585-3B9C-A648-A652-4913A7B04088}" destId="{B41D0358-99DC-A94A-8A70-D5859FAB97CB}" srcOrd="1" destOrd="0" presId="urn:microsoft.com/office/officeart/2005/8/layout/hierarchy5"/>
    <dgm:cxn modelId="{8DE29389-A5F9-1142-BB20-C359C3BFD94B}" type="presOf" srcId="{663CA8D5-6F13-FE46-AD23-91FFE191A54C}" destId="{55E79021-6210-0A4D-AEB3-3E25B85DEFFC}" srcOrd="0" destOrd="0" presId="urn:microsoft.com/office/officeart/2005/8/layout/hierarchy5"/>
    <dgm:cxn modelId="{07D8E499-9A06-B54D-8029-97124B5526AB}" type="presOf" srcId="{0AE12B21-E804-8E41-8E8A-A54E063874DC}" destId="{EAFFB840-B02F-EC4A-8723-7E739BF9A275}" srcOrd="1" destOrd="0" presId="urn:microsoft.com/office/officeart/2005/8/layout/hierarchy5"/>
    <dgm:cxn modelId="{51042BA0-BA4E-B84C-BC4B-95A907FBFECF}" type="presOf" srcId="{0AE12B21-E804-8E41-8E8A-A54E063874DC}" destId="{FEBDEB14-224E-0544-999A-4F0DD72D06D4}" srcOrd="0" destOrd="0" presId="urn:microsoft.com/office/officeart/2005/8/layout/hierarchy5"/>
    <dgm:cxn modelId="{2EB347AA-BCF6-A54F-9091-D3DDC7DDBFE6}" type="presOf" srcId="{63D77840-BCEC-734C-8140-B8A762ACB769}" destId="{A03D09D3-2815-BD48-B2FB-B992A0293C42}" srcOrd="0" destOrd="0" presId="urn:microsoft.com/office/officeart/2005/8/layout/hierarchy5"/>
    <dgm:cxn modelId="{656E5CAB-B481-E34B-8E4D-D6E800483659}" type="presOf" srcId="{7C89A929-BC40-9846-910B-21D773EFFED9}" destId="{0559FF77-E4BF-D74D-A587-9F930C8671B5}" srcOrd="0" destOrd="0" presId="urn:microsoft.com/office/officeart/2005/8/layout/hierarchy5"/>
    <dgm:cxn modelId="{540617AC-203E-0240-8306-351847DE32D7}" type="presOf" srcId="{73AEB7A0-EB3F-A24A-9BB3-8BE6D26575CE}" destId="{5E53D8CC-C11A-D54A-BF06-91DC68AEE4A8}" srcOrd="0" destOrd="0" presId="urn:microsoft.com/office/officeart/2005/8/layout/hierarchy5"/>
    <dgm:cxn modelId="{93F54FB0-A091-C143-B03D-C65D87A2CD99}" type="presOf" srcId="{D7F757E4-D01D-BD44-8A17-6FB2E90AFB5A}" destId="{8AFA2601-6420-8F49-AFBD-0433F51C2B8D}" srcOrd="1" destOrd="0" presId="urn:microsoft.com/office/officeart/2005/8/layout/hierarchy5"/>
    <dgm:cxn modelId="{0D1652B6-8DAA-464E-9D61-82C2C2112C08}" srcId="{663CA8D5-6F13-FE46-AD23-91FFE191A54C}" destId="{8C701665-040A-2F4C-BA26-D9F3A7554B6E}" srcOrd="1" destOrd="0" parTransId="{FC82823D-59DA-EA40-AC7C-53ADCFC0B9B9}" sibTransId="{C5015021-6025-D144-B4CA-163ED6FA558F}"/>
    <dgm:cxn modelId="{4A1257BC-C6DC-164E-ACB3-2F8EAA097E41}" type="presOf" srcId="{0611128C-47CD-5847-89FA-A3D34190DD50}" destId="{F8475684-AF52-BC42-AE5F-0C4D6B7B1C57}" srcOrd="0" destOrd="0" presId="urn:microsoft.com/office/officeart/2005/8/layout/hierarchy5"/>
    <dgm:cxn modelId="{FC31E8D4-2C94-8B40-8D20-682508558D52}" type="presOf" srcId="{641BA869-856C-DA4B-9A68-DCD615610BFA}" destId="{022ECFAA-5DFA-3442-9BA0-94FB5210CF30}" srcOrd="0" destOrd="0" presId="urn:microsoft.com/office/officeart/2005/8/layout/hierarchy5"/>
    <dgm:cxn modelId="{4CAF08D6-B1E1-BE4A-95B8-1B6E43892997}" srcId="{63D77840-BCEC-734C-8140-B8A762ACB769}" destId="{73AEB7A0-EB3F-A24A-9BB3-8BE6D26575CE}" srcOrd="0" destOrd="0" parTransId="{0611128C-47CD-5847-89FA-A3D34190DD50}" sibTransId="{1796AB51-0FB5-3449-8498-79BD4FA9B59D}"/>
    <dgm:cxn modelId="{F29A68DB-0B3C-8D4E-A720-6681EDAA3E04}" type="presOf" srcId="{FC82823D-59DA-EA40-AC7C-53ADCFC0B9B9}" destId="{B804806C-1823-764A-8204-E8673366169E}" srcOrd="0" destOrd="0" presId="urn:microsoft.com/office/officeart/2005/8/layout/hierarchy5"/>
    <dgm:cxn modelId="{9331A3E7-5E1F-154F-B818-F53944333187}" type="presOf" srcId="{8BB74CC7-5371-434D-B309-A4B8A4F8B443}" destId="{DB941C13-26E0-DA44-A371-1737A021107C}" srcOrd="0" destOrd="0" presId="urn:microsoft.com/office/officeart/2005/8/layout/hierarchy5"/>
    <dgm:cxn modelId="{3306B0F0-9098-7747-AF98-3FEE31DE688F}" type="presOf" srcId="{2979A585-3B9C-A648-A652-4913A7B04088}" destId="{D41E7B07-244C-1643-ABBB-E9893915CD59}" srcOrd="0" destOrd="0" presId="urn:microsoft.com/office/officeart/2005/8/layout/hierarchy5"/>
    <dgm:cxn modelId="{C7B53AF6-18F4-F640-A029-66C2B862FFE1}" type="presOf" srcId="{5D65EB21-79F4-C04D-AAC8-9762C5DEA685}" destId="{11B53E8B-1B0E-0B46-B473-55208D81C634}" srcOrd="0" destOrd="0" presId="urn:microsoft.com/office/officeart/2005/8/layout/hierarchy5"/>
    <dgm:cxn modelId="{F3492753-6560-5240-86F1-62E09656FEFF}" type="presParOf" srcId="{022ECFAA-5DFA-3442-9BA0-94FB5210CF30}" destId="{2444738F-9962-5B4E-A978-13E35177D2FC}" srcOrd="0" destOrd="0" presId="urn:microsoft.com/office/officeart/2005/8/layout/hierarchy5"/>
    <dgm:cxn modelId="{04A3218F-B9F2-9C4F-BE78-AD4F831ED60C}" type="presParOf" srcId="{2444738F-9962-5B4E-A978-13E35177D2FC}" destId="{A74B3DF1-9609-CA44-B0F9-6A4D00A22B35}" srcOrd="0" destOrd="0" presId="urn:microsoft.com/office/officeart/2005/8/layout/hierarchy5"/>
    <dgm:cxn modelId="{CD76C032-0530-3840-ADB1-781C9E8B4115}" type="presParOf" srcId="{A74B3DF1-9609-CA44-B0F9-6A4D00A22B35}" destId="{6C095FD0-E3CF-2448-AD9D-62D4A8C04E23}" srcOrd="0" destOrd="0" presId="urn:microsoft.com/office/officeart/2005/8/layout/hierarchy5"/>
    <dgm:cxn modelId="{A1060AD2-8DC7-2047-972A-F2C047C8A885}" type="presParOf" srcId="{6C095FD0-E3CF-2448-AD9D-62D4A8C04E23}" destId="{0559FF77-E4BF-D74D-A587-9F930C8671B5}" srcOrd="0" destOrd="0" presId="urn:microsoft.com/office/officeart/2005/8/layout/hierarchy5"/>
    <dgm:cxn modelId="{6B15ED0C-5B79-E745-90FB-9A9AC40F295A}" type="presParOf" srcId="{6C095FD0-E3CF-2448-AD9D-62D4A8C04E23}" destId="{73E43A20-427A-004A-8A03-6C8C03976DA2}" srcOrd="1" destOrd="0" presId="urn:microsoft.com/office/officeart/2005/8/layout/hierarchy5"/>
    <dgm:cxn modelId="{6D43EE70-A4E2-2A4F-A103-275FDC443559}" type="presParOf" srcId="{73E43A20-427A-004A-8A03-6C8C03976DA2}" destId="{D41E7B07-244C-1643-ABBB-E9893915CD59}" srcOrd="0" destOrd="0" presId="urn:microsoft.com/office/officeart/2005/8/layout/hierarchy5"/>
    <dgm:cxn modelId="{30A50043-8F8D-964F-BFC7-B6B8704853AE}" type="presParOf" srcId="{D41E7B07-244C-1643-ABBB-E9893915CD59}" destId="{B41D0358-99DC-A94A-8A70-D5859FAB97CB}" srcOrd="0" destOrd="0" presId="urn:microsoft.com/office/officeart/2005/8/layout/hierarchy5"/>
    <dgm:cxn modelId="{9BECC6C7-EF16-C641-8270-0AAE2ABB8607}" type="presParOf" srcId="{73E43A20-427A-004A-8A03-6C8C03976DA2}" destId="{E0234430-C6EB-C84F-8535-9CDCCA65BC43}" srcOrd="1" destOrd="0" presId="urn:microsoft.com/office/officeart/2005/8/layout/hierarchy5"/>
    <dgm:cxn modelId="{83F8FF85-4602-7D44-8C85-B1780BD34B63}" type="presParOf" srcId="{E0234430-C6EB-C84F-8535-9CDCCA65BC43}" destId="{55E79021-6210-0A4D-AEB3-3E25B85DEFFC}" srcOrd="0" destOrd="0" presId="urn:microsoft.com/office/officeart/2005/8/layout/hierarchy5"/>
    <dgm:cxn modelId="{A1FB2643-6733-0445-BCFE-F994774FFB63}" type="presParOf" srcId="{E0234430-C6EB-C84F-8535-9CDCCA65BC43}" destId="{2D83D783-6082-2B49-A9B7-52C808B03A46}" srcOrd="1" destOrd="0" presId="urn:microsoft.com/office/officeart/2005/8/layout/hierarchy5"/>
    <dgm:cxn modelId="{9F099F1B-8A9A-3543-9179-0E81B9214FD9}" type="presParOf" srcId="{2D83D783-6082-2B49-A9B7-52C808B03A46}" destId="{E147E9DF-5F1B-AF49-A9D7-5E60B820F15B}" srcOrd="0" destOrd="0" presId="urn:microsoft.com/office/officeart/2005/8/layout/hierarchy5"/>
    <dgm:cxn modelId="{81F0FFC5-E706-FF4C-B1A4-5D180F7EFEAB}" type="presParOf" srcId="{E147E9DF-5F1B-AF49-A9D7-5E60B820F15B}" destId="{8AFA2601-6420-8F49-AFBD-0433F51C2B8D}" srcOrd="0" destOrd="0" presId="urn:microsoft.com/office/officeart/2005/8/layout/hierarchy5"/>
    <dgm:cxn modelId="{B8F91002-E1EF-EE43-A1FD-EC8A625C65C8}" type="presParOf" srcId="{2D83D783-6082-2B49-A9B7-52C808B03A46}" destId="{BDCD3F1F-CC69-9845-9D26-BF099B39F377}" srcOrd="1" destOrd="0" presId="urn:microsoft.com/office/officeart/2005/8/layout/hierarchy5"/>
    <dgm:cxn modelId="{22DF76E4-F9B2-3940-ADD5-D798E79A6B63}" type="presParOf" srcId="{BDCD3F1F-CC69-9845-9D26-BF099B39F377}" destId="{DB941C13-26E0-DA44-A371-1737A021107C}" srcOrd="0" destOrd="0" presId="urn:microsoft.com/office/officeart/2005/8/layout/hierarchy5"/>
    <dgm:cxn modelId="{81C5D36C-7E0E-D247-A4C1-7C068E4B2DB0}" type="presParOf" srcId="{BDCD3F1F-CC69-9845-9D26-BF099B39F377}" destId="{73E7152E-6043-2F47-92E3-62747592C229}" srcOrd="1" destOrd="0" presId="urn:microsoft.com/office/officeart/2005/8/layout/hierarchy5"/>
    <dgm:cxn modelId="{D6670418-3C72-3647-B265-5B360C7CFE35}" type="presParOf" srcId="{2D83D783-6082-2B49-A9B7-52C808B03A46}" destId="{B804806C-1823-764A-8204-E8673366169E}" srcOrd="2" destOrd="0" presId="urn:microsoft.com/office/officeart/2005/8/layout/hierarchy5"/>
    <dgm:cxn modelId="{173782E6-B572-ED48-ABBB-6DA95DB8128A}" type="presParOf" srcId="{B804806C-1823-764A-8204-E8673366169E}" destId="{11F21376-244F-1E49-A5E7-62E955586401}" srcOrd="0" destOrd="0" presId="urn:microsoft.com/office/officeart/2005/8/layout/hierarchy5"/>
    <dgm:cxn modelId="{1C0F91A4-8356-534C-A497-B6C8207A479E}" type="presParOf" srcId="{2D83D783-6082-2B49-A9B7-52C808B03A46}" destId="{75CCB3FB-3BF9-4448-BBAA-81A0204430DB}" srcOrd="3" destOrd="0" presId="urn:microsoft.com/office/officeart/2005/8/layout/hierarchy5"/>
    <dgm:cxn modelId="{1303DA65-02A5-DA4C-8997-E091CBB42E2F}" type="presParOf" srcId="{75CCB3FB-3BF9-4448-BBAA-81A0204430DB}" destId="{5394EAD2-1EF3-4942-BBF8-9AF68C018BB0}" srcOrd="0" destOrd="0" presId="urn:microsoft.com/office/officeart/2005/8/layout/hierarchy5"/>
    <dgm:cxn modelId="{F68A0700-EAEB-034C-B415-36949E50DADB}" type="presParOf" srcId="{75CCB3FB-3BF9-4448-BBAA-81A0204430DB}" destId="{E0EB2C20-25DD-BA40-B6DE-B20F2C646D13}" srcOrd="1" destOrd="0" presId="urn:microsoft.com/office/officeart/2005/8/layout/hierarchy5"/>
    <dgm:cxn modelId="{32CBF2A4-8A63-2445-8EB3-D78BE1D7E670}" type="presParOf" srcId="{73E43A20-427A-004A-8A03-6C8C03976DA2}" destId="{11B53E8B-1B0E-0B46-B473-55208D81C634}" srcOrd="2" destOrd="0" presId="urn:microsoft.com/office/officeart/2005/8/layout/hierarchy5"/>
    <dgm:cxn modelId="{44834D69-8F92-B049-9FC8-9FD16DE14233}" type="presParOf" srcId="{11B53E8B-1B0E-0B46-B473-55208D81C634}" destId="{1FB42605-0513-6D42-B79C-25C2EAAD7C61}" srcOrd="0" destOrd="0" presId="urn:microsoft.com/office/officeart/2005/8/layout/hierarchy5"/>
    <dgm:cxn modelId="{0CE00DAA-4806-4A46-BED7-D2D53EEBA4E3}" type="presParOf" srcId="{73E43A20-427A-004A-8A03-6C8C03976DA2}" destId="{F39A9865-A624-094F-86D1-C242E3D5D352}" srcOrd="3" destOrd="0" presId="urn:microsoft.com/office/officeart/2005/8/layout/hierarchy5"/>
    <dgm:cxn modelId="{E41EC589-E1A8-5B46-81FD-4F7B0C835CD4}" type="presParOf" srcId="{F39A9865-A624-094F-86D1-C242E3D5D352}" destId="{A03D09D3-2815-BD48-B2FB-B992A0293C42}" srcOrd="0" destOrd="0" presId="urn:microsoft.com/office/officeart/2005/8/layout/hierarchy5"/>
    <dgm:cxn modelId="{BF561774-7B42-8541-8F94-65003CBDAB01}" type="presParOf" srcId="{F39A9865-A624-094F-86D1-C242E3D5D352}" destId="{DC099E98-AE1C-224C-A29D-2ED6DFFB384A}" srcOrd="1" destOrd="0" presId="urn:microsoft.com/office/officeart/2005/8/layout/hierarchy5"/>
    <dgm:cxn modelId="{DB800284-B733-D64C-A90B-2F6F3690A601}" type="presParOf" srcId="{DC099E98-AE1C-224C-A29D-2ED6DFFB384A}" destId="{F8475684-AF52-BC42-AE5F-0C4D6B7B1C57}" srcOrd="0" destOrd="0" presId="urn:microsoft.com/office/officeart/2005/8/layout/hierarchy5"/>
    <dgm:cxn modelId="{C7130610-C7CC-C248-9F6B-E0CF8ABE10E5}" type="presParOf" srcId="{F8475684-AF52-BC42-AE5F-0C4D6B7B1C57}" destId="{D274D38D-255B-7D4D-8369-EFE0798A89C6}" srcOrd="0" destOrd="0" presId="urn:microsoft.com/office/officeart/2005/8/layout/hierarchy5"/>
    <dgm:cxn modelId="{6AC8187F-5DB7-7946-BD94-D6C58DB639F0}" type="presParOf" srcId="{DC099E98-AE1C-224C-A29D-2ED6DFFB384A}" destId="{DEF4D6E3-240A-F845-962F-D933BFDC9DDB}" srcOrd="1" destOrd="0" presId="urn:microsoft.com/office/officeart/2005/8/layout/hierarchy5"/>
    <dgm:cxn modelId="{BB10F5C9-1652-9044-97F7-CFD0A0AB39EA}" type="presParOf" srcId="{DEF4D6E3-240A-F845-962F-D933BFDC9DDB}" destId="{5E53D8CC-C11A-D54A-BF06-91DC68AEE4A8}" srcOrd="0" destOrd="0" presId="urn:microsoft.com/office/officeart/2005/8/layout/hierarchy5"/>
    <dgm:cxn modelId="{004B0E44-D222-2149-A149-BC8392B1C85D}" type="presParOf" srcId="{DEF4D6E3-240A-F845-962F-D933BFDC9DDB}" destId="{E2B440C3-7525-FE4A-A6A7-3AA2D141F4E5}" srcOrd="1" destOrd="0" presId="urn:microsoft.com/office/officeart/2005/8/layout/hierarchy5"/>
    <dgm:cxn modelId="{D98AC0FC-71FB-9F49-BFC3-B239C881CCC2}" type="presParOf" srcId="{DC099E98-AE1C-224C-A29D-2ED6DFFB384A}" destId="{FEBDEB14-224E-0544-999A-4F0DD72D06D4}" srcOrd="2" destOrd="0" presId="urn:microsoft.com/office/officeart/2005/8/layout/hierarchy5"/>
    <dgm:cxn modelId="{6ADE070A-401A-F44C-8362-28E7323C49CF}" type="presParOf" srcId="{FEBDEB14-224E-0544-999A-4F0DD72D06D4}" destId="{EAFFB840-B02F-EC4A-8723-7E739BF9A275}" srcOrd="0" destOrd="0" presId="urn:microsoft.com/office/officeart/2005/8/layout/hierarchy5"/>
    <dgm:cxn modelId="{1A6F5EAF-CEF3-7F4B-BE37-3641F950CEC0}" type="presParOf" srcId="{DC099E98-AE1C-224C-A29D-2ED6DFFB384A}" destId="{47A7DAB5-4A63-4044-89BC-416A1F2A0E93}" srcOrd="3" destOrd="0" presId="urn:microsoft.com/office/officeart/2005/8/layout/hierarchy5"/>
    <dgm:cxn modelId="{3A8DF384-6F8E-254F-95CB-62947D27E439}" type="presParOf" srcId="{47A7DAB5-4A63-4044-89BC-416A1F2A0E93}" destId="{CAFA975F-06C8-4D4B-80E0-F9437A5FF487}" srcOrd="0" destOrd="0" presId="urn:microsoft.com/office/officeart/2005/8/layout/hierarchy5"/>
    <dgm:cxn modelId="{4C0B538B-8070-934D-8F4C-F2AC24046AE6}" type="presParOf" srcId="{47A7DAB5-4A63-4044-89BC-416A1F2A0E93}" destId="{21CB1B7E-2CF9-2D4E-81D3-A932424B8546}" srcOrd="1" destOrd="0" presId="urn:microsoft.com/office/officeart/2005/8/layout/hierarchy5"/>
    <dgm:cxn modelId="{ABF10F3E-B265-6A4C-B579-A4207F7FE044}" type="presParOf" srcId="{022ECFAA-5DFA-3442-9BA0-94FB5210CF30}" destId="{0539E02E-F5B0-E34B-8433-9B14B434929E}"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59FF77-E4BF-D74D-A587-9F930C8671B5}">
      <dsp:nvSpPr>
        <dsp:cNvPr id="0" name=""/>
        <dsp:cNvSpPr/>
      </dsp:nvSpPr>
      <dsp:spPr>
        <a:xfrm>
          <a:off x="2116" y="2174875"/>
          <a:ext cx="2137833" cy="106891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dirty="0"/>
            <a:t>Data Types</a:t>
          </a:r>
        </a:p>
      </dsp:txBody>
      <dsp:txXfrm>
        <a:off x="33423" y="2206182"/>
        <a:ext cx="2075219" cy="1006302"/>
      </dsp:txXfrm>
    </dsp:sp>
    <dsp:sp modelId="{D41E7B07-244C-1643-ABBB-E9893915CD59}">
      <dsp:nvSpPr>
        <dsp:cNvPr id="0" name=""/>
        <dsp:cNvSpPr/>
      </dsp:nvSpPr>
      <dsp:spPr>
        <a:xfrm rot="18289469">
          <a:off x="1818797" y="2076952"/>
          <a:ext cx="1497437" cy="35507"/>
        </a:xfrm>
        <a:custGeom>
          <a:avLst/>
          <a:gdLst/>
          <a:ahLst/>
          <a:cxnLst/>
          <a:rect l="0" t="0" r="0" b="0"/>
          <a:pathLst>
            <a:path>
              <a:moveTo>
                <a:pt x="0" y="17753"/>
              </a:moveTo>
              <a:lnTo>
                <a:pt x="1497437" y="177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30080" y="2057270"/>
        <a:ext cx="74871" cy="74871"/>
      </dsp:txXfrm>
    </dsp:sp>
    <dsp:sp modelId="{55E79021-6210-0A4D-AEB3-3E25B85DEFFC}">
      <dsp:nvSpPr>
        <dsp:cNvPr id="0" name=""/>
        <dsp:cNvSpPr/>
      </dsp:nvSpPr>
      <dsp:spPr>
        <a:xfrm>
          <a:off x="2995083" y="945620"/>
          <a:ext cx="2137833" cy="1068916"/>
        </a:xfrm>
        <a:prstGeom prst="roundRect">
          <a:avLst>
            <a:gd name="adj" fmla="val 10000"/>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dirty="0"/>
            <a:t>Categorical</a:t>
          </a:r>
        </a:p>
      </dsp:txBody>
      <dsp:txXfrm>
        <a:off x="3026390" y="976927"/>
        <a:ext cx="2075219" cy="1006302"/>
      </dsp:txXfrm>
    </dsp:sp>
    <dsp:sp modelId="{E147E9DF-5F1B-AF49-A9D7-5E60B820F15B}">
      <dsp:nvSpPr>
        <dsp:cNvPr id="0" name=""/>
        <dsp:cNvSpPr/>
      </dsp:nvSpPr>
      <dsp:spPr>
        <a:xfrm rot="19457599">
          <a:off x="5033933" y="1155011"/>
          <a:ext cx="1053099" cy="35507"/>
        </a:xfrm>
        <a:custGeom>
          <a:avLst/>
          <a:gdLst/>
          <a:ahLst/>
          <a:cxnLst/>
          <a:rect l="0" t="0" r="0" b="0"/>
          <a:pathLst>
            <a:path>
              <a:moveTo>
                <a:pt x="0" y="17753"/>
              </a:moveTo>
              <a:lnTo>
                <a:pt x="1053099" y="1775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34155" y="1146438"/>
        <a:ext cx="52654" cy="52654"/>
      </dsp:txXfrm>
    </dsp:sp>
    <dsp:sp modelId="{DB941C13-26E0-DA44-A371-1737A021107C}">
      <dsp:nvSpPr>
        <dsp:cNvPr id="0" name=""/>
        <dsp:cNvSpPr/>
      </dsp:nvSpPr>
      <dsp:spPr>
        <a:xfrm>
          <a:off x="5988050" y="330993"/>
          <a:ext cx="2137833" cy="1068916"/>
        </a:xfrm>
        <a:prstGeom prst="roundRect">
          <a:avLst>
            <a:gd name="adj" fmla="val 10000"/>
          </a:avLst>
        </a:prstGeom>
        <a:solidFill>
          <a:schemeClr val="accent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dirty="0"/>
            <a:t>Nominal</a:t>
          </a:r>
        </a:p>
      </dsp:txBody>
      <dsp:txXfrm>
        <a:off x="6019357" y="362300"/>
        <a:ext cx="2075219" cy="1006302"/>
      </dsp:txXfrm>
    </dsp:sp>
    <dsp:sp modelId="{B804806C-1823-764A-8204-E8673366169E}">
      <dsp:nvSpPr>
        <dsp:cNvPr id="0" name=""/>
        <dsp:cNvSpPr/>
      </dsp:nvSpPr>
      <dsp:spPr>
        <a:xfrm rot="2142401">
          <a:off x="5033933" y="1769638"/>
          <a:ext cx="1053099" cy="35507"/>
        </a:xfrm>
        <a:custGeom>
          <a:avLst/>
          <a:gdLst/>
          <a:ahLst/>
          <a:cxnLst/>
          <a:rect l="0" t="0" r="0" b="0"/>
          <a:pathLst>
            <a:path>
              <a:moveTo>
                <a:pt x="0" y="17753"/>
              </a:moveTo>
              <a:lnTo>
                <a:pt x="1053099" y="1775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34155" y="1761065"/>
        <a:ext cx="52654" cy="52654"/>
      </dsp:txXfrm>
    </dsp:sp>
    <dsp:sp modelId="{5394EAD2-1EF3-4942-BBF8-9AF68C018BB0}">
      <dsp:nvSpPr>
        <dsp:cNvPr id="0" name=""/>
        <dsp:cNvSpPr/>
      </dsp:nvSpPr>
      <dsp:spPr>
        <a:xfrm>
          <a:off x="5988050" y="1560248"/>
          <a:ext cx="2137833" cy="1068916"/>
        </a:xfrm>
        <a:prstGeom prst="roundRect">
          <a:avLst>
            <a:gd name="adj" fmla="val 10000"/>
          </a:avLst>
        </a:prstGeom>
        <a:solidFill>
          <a:schemeClr val="accent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dirty="0"/>
            <a:t>Ordinal</a:t>
          </a:r>
        </a:p>
      </dsp:txBody>
      <dsp:txXfrm>
        <a:off x="6019357" y="1591555"/>
        <a:ext cx="2075219" cy="1006302"/>
      </dsp:txXfrm>
    </dsp:sp>
    <dsp:sp modelId="{11B53E8B-1B0E-0B46-B473-55208D81C634}">
      <dsp:nvSpPr>
        <dsp:cNvPr id="0" name=""/>
        <dsp:cNvSpPr/>
      </dsp:nvSpPr>
      <dsp:spPr>
        <a:xfrm rot="3310531">
          <a:off x="1818797" y="3306206"/>
          <a:ext cx="1497437" cy="35507"/>
        </a:xfrm>
        <a:custGeom>
          <a:avLst/>
          <a:gdLst/>
          <a:ahLst/>
          <a:cxnLst/>
          <a:rect l="0" t="0" r="0" b="0"/>
          <a:pathLst>
            <a:path>
              <a:moveTo>
                <a:pt x="0" y="17753"/>
              </a:moveTo>
              <a:lnTo>
                <a:pt x="1497437" y="177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30080" y="3286524"/>
        <a:ext cx="74871" cy="74871"/>
      </dsp:txXfrm>
    </dsp:sp>
    <dsp:sp modelId="{A03D09D3-2815-BD48-B2FB-B992A0293C42}">
      <dsp:nvSpPr>
        <dsp:cNvPr id="0" name=""/>
        <dsp:cNvSpPr/>
      </dsp:nvSpPr>
      <dsp:spPr>
        <a:xfrm>
          <a:off x="2995083" y="3404129"/>
          <a:ext cx="2137833" cy="1068916"/>
        </a:xfrm>
        <a:prstGeom prst="roundRect">
          <a:avLst>
            <a:gd name="adj" fmla="val 10000"/>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dirty="0"/>
            <a:t>Numerical</a:t>
          </a:r>
        </a:p>
      </dsp:txBody>
      <dsp:txXfrm>
        <a:off x="3026390" y="3435436"/>
        <a:ext cx="2075219" cy="1006302"/>
      </dsp:txXfrm>
    </dsp:sp>
    <dsp:sp modelId="{F8475684-AF52-BC42-AE5F-0C4D6B7B1C57}">
      <dsp:nvSpPr>
        <dsp:cNvPr id="0" name=""/>
        <dsp:cNvSpPr/>
      </dsp:nvSpPr>
      <dsp:spPr>
        <a:xfrm rot="19457599">
          <a:off x="5033933" y="3613520"/>
          <a:ext cx="1053099" cy="35507"/>
        </a:xfrm>
        <a:custGeom>
          <a:avLst/>
          <a:gdLst/>
          <a:ahLst/>
          <a:cxnLst/>
          <a:rect l="0" t="0" r="0" b="0"/>
          <a:pathLst>
            <a:path>
              <a:moveTo>
                <a:pt x="0" y="17753"/>
              </a:moveTo>
              <a:lnTo>
                <a:pt x="1053099" y="1775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34155" y="3604946"/>
        <a:ext cx="52654" cy="52654"/>
      </dsp:txXfrm>
    </dsp:sp>
    <dsp:sp modelId="{5E53D8CC-C11A-D54A-BF06-91DC68AEE4A8}">
      <dsp:nvSpPr>
        <dsp:cNvPr id="0" name=""/>
        <dsp:cNvSpPr/>
      </dsp:nvSpPr>
      <dsp:spPr>
        <a:xfrm>
          <a:off x="5988050" y="2789502"/>
          <a:ext cx="2137833" cy="1068916"/>
        </a:xfrm>
        <a:prstGeom prst="roundRect">
          <a:avLst>
            <a:gd name="adj" fmla="val 10000"/>
          </a:avLst>
        </a:prstGeom>
        <a:solidFill>
          <a:schemeClr val="tx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dirty="0"/>
            <a:t>Interval</a:t>
          </a:r>
        </a:p>
      </dsp:txBody>
      <dsp:txXfrm>
        <a:off x="6019357" y="2820809"/>
        <a:ext cx="2075219" cy="1006302"/>
      </dsp:txXfrm>
    </dsp:sp>
    <dsp:sp modelId="{FEBDEB14-224E-0544-999A-4F0DD72D06D4}">
      <dsp:nvSpPr>
        <dsp:cNvPr id="0" name=""/>
        <dsp:cNvSpPr/>
      </dsp:nvSpPr>
      <dsp:spPr>
        <a:xfrm rot="2142401">
          <a:off x="5033933" y="4228147"/>
          <a:ext cx="1053099" cy="35507"/>
        </a:xfrm>
        <a:custGeom>
          <a:avLst/>
          <a:gdLst/>
          <a:ahLst/>
          <a:cxnLst/>
          <a:rect l="0" t="0" r="0" b="0"/>
          <a:pathLst>
            <a:path>
              <a:moveTo>
                <a:pt x="0" y="17753"/>
              </a:moveTo>
              <a:lnTo>
                <a:pt x="1053099" y="1775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34155" y="4219573"/>
        <a:ext cx="52654" cy="52654"/>
      </dsp:txXfrm>
    </dsp:sp>
    <dsp:sp modelId="{CAFA975F-06C8-4D4B-80E0-F9437A5FF487}">
      <dsp:nvSpPr>
        <dsp:cNvPr id="0" name=""/>
        <dsp:cNvSpPr/>
      </dsp:nvSpPr>
      <dsp:spPr>
        <a:xfrm>
          <a:off x="5988050" y="4018756"/>
          <a:ext cx="2137833" cy="1068916"/>
        </a:xfrm>
        <a:prstGeom prst="roundRect">
          <a:avLst>
            <a:gd name="adj" fmla="val 10000"/>
          </a:avLst>
        </a:prstGeom>
        <a:solidFill>
          <a:schemeClr val="tx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dirty="0"/>
            <a:t>Ratio</a:t>
          </a:r>
        </a:p>
      </dsp:txBody>
      <dsp:txXfrm>
        <a:off x="6019357" y="4050063"/>
        <a:ext cx="2075219" cy="100630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3D70C8-C894-A94C-8CC4-FF8E3F3EE3F7}" type="datetimeFigureOut">
              <a:rPr lang="en-US" smtClean="0"/>
              <a:t>9/9/19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3A33D6-99F9-3147-A7EA-92CCBB5870DB}" type="slidenum">
              <a:rPr lang="en-US" smtClean="0"/>
              <a:t>‹#›</a:t>
            </a:fld>
            <a:endParaRPr lang="en-US"/>
          </a:p>
        </p:txBody>
      </p:sp>
    </p:spTree>
    <p:extLst>
      <p:ext uri="{BB962C8B-B14F-4D97-AF65-F5344CB8AC3E}">
        <p14:creationId xmlns:p14="http://schemas.microsoft.com/office/powerpoint/2010/main" val="1545988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3</a:t>
            </a:fld>
            <a:endParaRPr lang="en-US"/>
          </a:p>
        </p:txBody>
      </p:sp>
    </p:spTree>
    <p:extLst>
      <p:ext uri="{BB962C8B-B14F-4D97-AF65-F5344CB8AC3E}">
        <p14:creationId xmlns:p14="http://schemas.microsoft.com/office/powerpoint/2010/main" val="1589210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18</a:t>
            </a:fld>
            <a:endParaRPr lang="en-US"/>
          </a:p>
        </p:txBody>
      </p:sp>
    </p:spTree>
    <p:extLst>
      <p:ext uri="{BB962C8B-B14F-4D97-AF65-F5344CB8AC3E}">
        <p14:creationId xmlns:p14="http://schemas.microsoft.com/office/powerpoint/2010/main" val="303545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19</a:t>
            </a:fld>
            <a:endParaRPr lang="en-US"/>
          </a:p>
        </p:txBody>
      </p:sp>
    </p:spTree>
    <p:extLst>
      <p:ext uri="{BB962C8B-B14F-4D97-AF65-F5344CB8AC3E}">
        <p14:creationId xmlns:p14="http://schemas.microsoft.com/office/powerpoint/2010/main" val="480230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20</a:t>
            </a:fld>
            <a:endParaRPr lang="en-US"/>
          </a:p>
        </p:txBody>
      </p:sp>
    </p:spTree>
    <p:extLst>
      <p:ext uri="{BB962C8B-B14F-4D97-AF65-F5344CB8AC3E}">
        <p14:creationId xmlns:p14="http://schemas.microsoft.com/office/powerpoint/2010/main" val="724585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21</a:t>
            </a:fld>
            <a:endParaRPr lang="en-US"/>
          </a:p>
        </p:txBody>
      </p:sp>
    </p:spTree>
    <p:extLst>
      <p:ext uri="{BB962C8B-B14F-4D97-AF65-F5344CB8AC3E}">
        <p14:creationId xmlns:p14="http://schemas.microsoft.com/office/powerpoint/2010/main" val="3182848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22</a:t>
            </a:fld>
            <a:endParaRPr lang="en-US"/>
          </a:p>
        </p:txBody>
      </p:sp>
    </p:spTree>
    <p:extLst>
      <p:ext uri="{BB962C8B-B14F-4D97-AF65-F5344CB8AC3E}">
        <p14:creationId xmlns:p14="http://schemas.microsoft.com/office/powerpoint/2010/main" val="3062745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23</a:t>
            </a:fld>
            <a:endParaRPr lang="en-US"/>
          </a:p>
        </p:txBody>
      </p:sp>
    </p:spTree>
    <p:extLst>
      <p:ext uri="{BB962C8B-B14F-4D97-AF65-F5344CB8AC3E}">
        <p14:creationId xmlns:p14="http://schemas.microsoft.com/office/powerpoint/2010/main" val="1497482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24</a:t>
            </a:fld>
            <a:endParaRPr lang="en-US"/>
          </a:p>
        </p:txBody>
      </p:sp>
    </p:spTree>
    <p:extLst>
      <p:ext uri="{BB962C8B-B14F-4D97-AF65-F5344CB8AC3E}">
        <p14:creationId xmlns:p14="http://schemas.microsoft.com/office/powerpoint/2010/main" val="9514939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25</a:t>
            </a:fld>
            <a:endParaRPr lang="en-US"/>
          </a:p>
        </p:txBody>
      </p:sp>
    </p:spTree>
    <p:extLst>
      <p:ext uri="{BB962C8B-B14F-4D97-AF65-F5344CB8AC3E}">
        <p14:creationId xmlns:p14="http://schemas.microsoft.com/office/powerpoint/2010/main" val="12257841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26</a:t>
            </a:fld>
            <a:endParaRPr lang="en-US"/>
          </a:p>
        </p:txBody>
      </p:sp>
    </p:spTree>
    <p:extLst>
      <p:ext uri="{BB962C8B-B14F-4D97-AF65-F5344CB8AC3E}">
        <p14:creationId xmlns:p14="http://schemas.microsoft.com/office/powerpoint/2010/main" val="24340211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27</a:t>
            </a:fld>
            <a:endParaRPr lang="en-US"/>
          </a:p>
        </p:txBody>
      </p:sp>
    </p:spTree>
    <p:extLst>
      <p:ext uri="{BB962C8B-B14F-4D97-AF65-F5344CB8AC3E}">
        <p14:creationId xmlns:p14="http://schemas.microsoft.com/office/powerpoint/2010/main" val="4250577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3A33D6-99F9-3147-A7EA-92CCBB5870DB}" type="slidenum">
              <a:rPr lang="en-US" smtClean="0"/>
              <a:t>9</a:t>
            </a:fld>
            <a:endParaRPr lang="en-US"/>
          </a:p>
        </p:txBody>
      </p:sp>
    </p:spTree>
    <p:extLst>
      <p:ext uri="{BB962C8B-B14F-4D97-AF65-F5344CB8AC3E}">
        <p14:creationId xmlns:p14="http://schemas.microsoft.com/office/powerpoint/2010/main" val="1359524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10</a:t>
            </a:fld>
            <a:endParaRPr lang="en-US"/>
          </a:p>
        </p:txBody>
      </p:sp>
    </p:spTree>
    <p:extLst>
      <p:ext uri="{BB962C8B-B14F-4D97-AF65-F5344CB8AC3E}">
        <p14:creationId xmlns:p14="http://schemas.microsoft.com/office/powerpoint/2010/main" val="2855211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11</a:t>
            </a:fld>
            <a:endParaRPr lang="en-US"/>
          </a:p>
        </p:txBody>
      </p:sp>
    </p:spTree>
    <p:extLst>
      <p:ext uri="{BB962C8B-B14F-4D97-AF65-F5344CB8AC3E}">
        <p14:creationId xmlns:p14="http://schemas.microsoft.com/office/powerpoint/2010/main" val="1191897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12</a:t>
            </a:fld>
            <a:endParaRPr lang="en-US"/>
          </a:p>
        </p:txBody>
      </p:sp>
    </p:spTree>
    <p:extLst>
      <p:ext uri="{BB962C8B-B14F-4D97-AF65-F5344CB8AC3E}">
        <p14:creationId xmlns:p14="http://schemas.microsoft.com/office/powerpoint/2010/main" val="2609700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13</a:t>
            </a:fld>
            <a:endParaRPr lang="en-US"/>
          </a:p>
        </p:txBody>
      </p:sp>
    </p:spTree>
    <p:extLst>
      <p:ext uri="{BB962C8B-B14F-4D97-AF65-F5344CB8AC3E}">
        <p14:creationId xmlns:p14="http://schemas.microsoft.com/office/powerpoint/2010/main" val="186629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Coefficient of variation aka “relative standard deviation” – generally the ratio of the standard deviation to the mean of the sample – 0% = point (</a:t>
            </a:r>
            <a:r>
              <a:rPr lang="en-US" dirty="0" err="1"/>
              <a:t>stdev</a:t>
            </a:r>
            <a:r>
              <a:rPr lang="en-US" dirty="0"/>
              <a:t> 0 divided by mean), higher is more variable</a:t>
            </a:r>
          </a:p>
        </p:txBody>
      </p:sp>
      <p:sp>
        <p:nvSpPr>
          <p:cNvPr id="4" name="Slide Number Placeholder 3"/>
          <p:cNvSpPr>
            <a:spLocks noGrp="1"/>
          </p:cNvSpPr>
          <p:nvPr>
            <p:ph type="sldNum" sz="quarter" idx="5"/>
          </p:nvPr>
        </p:nvSpPr>
        <p:spPr/>
        <p:txBody>
          <a:bodyPr/>
          <a:lstStyle/>
          <a:p>
            <a:fld id="{CD00F789-BC41-F84C-B61C-313B216D0D17}" type="slidenum">
              <a:rPr lang="en-US" smtClean="0"/>
              <a:t>14</a:t>
            </a:fld>
            <a:endParaRPr lang="en-US"/>
          </a:p>
        </p:txBody>
      </p:sp>
    </p:spTree>
    <p:extLst>
      <p:ext uri="{BB962C8B-B14F-4D97-AF65-F5344CB8AC3E}">
        <p14:creationId xmlns:p14="http://schemas.microsoft.com/office/powerpoint/2010/main" val="3150730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Coefficient of variation aka “relative standard deviation” – generally the ratio of the standard deviation to the mean of the sample – 0% = point (</a:t>
            </a:r>
            <a:r>
              <a:rPr lang="en-US" dirty="0" err="1"/>
              <a:t>stdev</a:t>
            </a:r>
            <a:r>
              <a:rPr lang="en-US" dirty="0"/>
              <a:t> 0 divided by mean), higher is more variable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 finance, the coefficient of variation allows investors to determine how much volatility, or risk, is assumed in comparison to the amount of return expected from investments.</a:t>
            </a:r>
          </a:p>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15</a:t>
            </a:fld>
            <a:endParaRPr lang="en-US"/>
          </a:p>
        </p:txBody>
      </p:sp>
    </p:spTree>
    <p:extLst>
      <p:ext uri="{BB962C8B-B14F-4D97-AF65-F5344CB8AC3E}">
        <p14:creationId xmlns:p14="http://schemas.microsoft.com/office/powerpoint/2010/main" val="3765629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GDP</a:t>
            </a:r>
          </a:p>
          <a:p>
            <a:r>
              <a:rPr lang="en-US" dirty="0"/>
              <a:t>Race</a:t>
            </a:r>
          </a:p>
          <a:p>
            <a:r>
              <a:rPr lang="en-US" dirty="0"/>
              <a:t>National </a:t>
            </a:r>
            <a:r>
              <a:rPr lang="en-US" dirty="0" err="1"/>
              <a:t>orgin</a:t>
            </a:r>
            <a:r>
              <a:rPr lang="en-US" dirty="0"/>
              <a:t>/</a:t>
            </a:r>
          </a:p>
        </p:txBody>
      </p:sp>
      <p:sp>
        <p:nvSpPr>
          <p:cNvPr id="4" name="Slide Number Placeholder 3"/>
          <p:cNvSpPr>
            <a:spLocks noGrp="1"/>
          </p:cNvSpPr>
          <p:nvPr>
            <p:ph type="sldNum" sz="quarter" idx="5"/>
          </p:nvPr>
        </p:nvSpPr>
        <p:spPr/>
        <p:txBody>
          <a:bodyPr/>
          <a:lstStyle/>
          <a:p>
            <a:fld id="{6F3A33D6-99F9-3147-A7EA-92CCBB5870DB}" type="slidenum">
              <a:rPr lang="en-US" smtClean="0"/>
              <a:t>17</a:t>
            </a:fld>
            <a:endParaRPr lang="en-US"/>
          </a:p>
        </p:txBody>
      </p:sp>
    </p:spTree>
    <p:extLst>
      <p:ext uri="{BB962C8B-B14F-4D97-AF65-F5344CB8AC3E}">
        <p14:creationId xmlns:p14="http://schemas.microsoft.com/office/powerpoint/2010/main" val="9964736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a:xfrm>
            <a:off x="638174" y="2130430"/>
            <a:ext cx="7153275" cy="1470025"/>
          </a:xfrm>
        </p:spPr>
        <p:txBody>
          <a:bodyPr anchor="b"/>
          <a:lstStyle>
            <a:lvl1pPr>
              <a:lnSpc>
                <a:spcPct val="90000"/>
              </a:lnSpc>
              <a:defRPr sz="4000"/>
            </a:lvl1pPr>
          </a:lstStyle>
          <a:p>
            <a:r>
              <a:rPr lang="en-US" noProof="0" dirty="0"/>
              <a:t>Click to edit Master title style</a:t>
            </a:r>
          </a:p>
        </p:txBody>
      </p:sp>
      <p:sp>
        <p:nvSpPr>
          <p:cNvPr id="18435" name="Rectangle 3"/>
          <p:cNvSpPr>
            <a:spLocks noGrp="1" noChangeArrowheads="1"/>
          </p:cNvSpPr>
          <p:nvPr>
            <p:ph type="subTitle" idx="1"/>
          </p:nvPr>
        </p:nvSpPr>
        <p:spPr>
          <a:xfrm>
            <a:off x="638175" y="3886200"/>
            <a:ext cx="7153274" cy="1752600"/>
          </a:xfrm>
        </p:spPr>
        <p:txBody>
          <a:bodyPr/>
          <a:lstStyle>
            <a:lvl1pPr marL="0" indent="0">
              <a:buFontTx/>
              <a:buNone/>
              <a:defRPr sz="1800" b="1">
                <a:solidFill>
                  <a:srgbClr val="00B2F2"/>
                </a:solidFill>
              </a:defRPr>
            </a:lvl1pPr>
          </a:lstStyle>
          <a:p>
            <a:r>
              <a:rPr lang="en-US" noProof="0" dirty="0"/>
              <a:t>Click to edit Master subtitle style</a:t>
            </a:r>
          </a:p>
        </p:txBody>
      </p:sp>
      <p:pic>
        <p:nvPicPr>
          <p:cNvPr id="11" name="Picture 10">
            <a:extLst>
              <a:ext uri="{FF2B5EF4-FFF2-40B4-BE49-F238E27FC236}">
                <a16:creationId xmlns:a16="http://schemas.microsoft.com/office/drawing/2014/main" id="{75DC6D6B-54A0-3249-A81C-465DDF3177D3}"/>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355288" y="373793"/>
            <a:ext cx="2341412" cy="873507"/>
          </a:xfrm>
          <a:prstGeom prst="rect">
            <a:avLst/>
          </a:prstGeom>
        </p:spPr>
      </p:pic>
      <p:pic>
        <p:nvPicPr>
          <p:cNvPr id="3" name="Picture 2">
            <a:extLst>
              <a:ext uri="{FF2B5EF4-FFF2-40B4-BE49-F238E27FC236}">
                <a16:creationId xmlns:a16="http://schemas.microsoft.com/office/drawing/2014/main" id="{FDBF3273-E99B-0549-88AF-5B9D6486C483}"/>
              </a:ext>
            </a:extLst>
          </p:cNvPr>
          <p:cNvPicPr>
            <a:picLocks noChangeAspect="1"/>
          </p:cNvPicPr>
          <p:nvPr userDrawn="1"/>
        </p:nvPicPr>
        <p:blipFill>
          <a:blip r:embed="rId3"/>
          <a:stretch>
            <a:fillRect/>
          </a:stretch>
        </p:blipFill>
        <p:spPr>
          <a:xfrm>
            <a:off x="8261350" y="2533650"/>
            <a:ext cx="3606800" cy="2705100"/>
          </a:xfrm>
          <a:prstGeom prst="rect">
            <a:avLst/>
          </a:prstGeom>
        </p:spPr>
      </p:pic>
    </p:spTree>
    <p:extLst>
      <p:ext uri="{BB962C8B-B14F-4D97-AF65-F5344CB8AC3E}">
        <p14:creationId xmlns:p14="http://schemas.microsoft.com/office/powerpoint/2010/main" val="803824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Content Placeholder 2"/>
          <p:cNvSpPr>
            <a:spLocks noGrp="1"/>
          </p:cNvSpPr>
          <p:nvPr>
            <p:ph idx="1"/>
          </p:nvPr>
        </p:nvSpPr>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Rectangle 6"/>
          <p:cNvSpPr>
            <a:spLocks noGrp="1" noChangeArrowheads="1"/>
          </p:cNvSpPr>
          <p:nvPr>
            <p:ph type="sldNum" sz="quarter" idx="11"/>
          </p:nvPr>
        </p:nvSpPr>
        <p:spPr>
          <a:xfrm>
            <a:off x="8737600" y="6319600"/>
            <a:ext cx="2844800" cy="231775"/>
          </a:xfrm>
          <a:ln/>
        </p:spPr>
        <p:txBody>
          <a:bodyPr/>
          <a:lstStyle>
            <a:lvl1pPr>
              <a:defRPr/>
            </a:lvl1pPr>
          </a:lstStyle>
          <a:p>
            <a:fld id="{AE9108BD-1B63-5E42-A3EF-D85B2E21F76C}" type="slidenum">
              <a:rPr lang="en-US" smtClean="0"/>
              <a:t>‹#›</a:t>
            </a:fld>
            <a:endParaRPr lang="en-US"/>
          </a:p>
        </p:txBody>
      </p:sp>
    </p:spTree>
    <p:extLst>
      <p:ext uri="{BB962C8B-B14F-4D97-AF65-F5344CB8AC3E}">
        <p14:creationId xmlns:p14="http://schemas.microsoft.com/office/powerpoint/2010/main" val="64277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1" y="1717207"/>
            <a:ext cx="5394393" cy="440895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78212" y="1731638"/>
            <a:ext cx="5314922" cy="440895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6"/>
          <p:cNvSpPr>
            <a:spLocks noGrp="1" noChangeArrowheads="1"/>
          </p:cNvSpPr>
          <p:nvPr>
            <p:ph type="sldNum" sz="quarter" idx="11"/>
          </p:nvPr>
        </p:nvSpPr>
        <p:spPr>
          <a:ln/>
        </p:spPr>
        <p:txBody>
          <a:bodyPr/>
          <a:lstStyle>
            <a:lvl1pPr>
              <a:defRPr/>
            </a:lvl1pPr>
          </a:lstStyle>
          <a:p>
            <a:fld id="{AE9108BD-1B63-5E42-A3EF-D85B2E21F76C}" type="slidenum">
              <a:rPr lang="en-US" smtClean="0"/>
              <a:t>‹#›</a:t>
            </a:fld>
            <a:endParaRPr lang="en-US"/>
          </a:p>
        </p:txBody>
      </p:sp>
    </p:spTree>
    <p:extLst>
      <p:ext uri="{BB962C8B-B14F-4D97-AF65-F5344CB8AC3E}">
        <p14:creationId xmlns:p14="http://schemas.microsoft.com/office/powerpoint/2010/main" val="194328477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1022350"/>
            <a:ext cx="10972800" cy="427038"/>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noProof="0"/>
              <a:t>Click to edit Master title style</a:t>
            </a:r>
          </a:p>
        </p:txBody>
      </p:sp>
      <p:sp>
        <p:nvSpPr>
          <p:cNvPr id="1027" name="Rectangle 3"/>
          <p:cNvSpPr>
            <a:spLocks noGrp="1" noChangeArrowheads="1"/>
          </p:cNvSpPr>
          <p:nvPr>
            <p:ph type="body" idx="1"/>
          </p:nvPr>
        </p:nvSpPr>
        <p:spPr bwMode="auto">
          <a:xfrm>
            <a:off x="609600" y="1803788"/>
            <a:ext cx="10950971" cy="432237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noProof="0" dirty="0"/>
              <a:t>Click to edit Master text styles</a:t>
            </a:r>
          </a:p>
          <a:p>
            <a:pPr lvl="0"/>
            <a:r>
              <a:rPr lang="en-US" noProof="0" dirty="0"/>
              <a:t>Second level</a:t>
            </a:r>
          </a:p>
          <a:p>
            <a:pPr lvl="1"/>
            <a:r>
              <a:rPr lang="en-US" noProof="0" dirty="0"/>
              <a:t>Third level</a:t>
            </a:r>
          </a:p>
        </p:txBody>
      </p:sp>
      <p:sp>
        <p:nvSpPr>
          <p:cNvPr id="17414" name="Rectangle 6"/>
          <p:cNvSpPr>
            <a:spLocks noGrp="1" noChangeArrowheads="1"/>
          </p:cNvSpPr>
          <p:nvPr>
            <p:ph type="sldNum" sz="quarter" idx="4"/>
          </p:nvPr>
        </p:nvSpPr>
        <p:spPr bwMode="auto">
          <a:xfrm>
            <a:off x="8737600" y="6324605"/>
            <a:ext cx="2844800"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100" smtClean="0">
                <a:solidFill>
                  <a:srgbClr val="004266"/>
                </a:solidFill>
              </a:defRPr>
            </a:lvl1pPr>
          </a:lstStyle>
          <a:p>
            <a:fld id="{AE9108BD-1B63-5E42-A3EF-D85B2E21F76C}" type="slidenum">
              <a:rPr lang="en-US" smtClean="0"/>
              <a:t>‹#›</a:t>
            </a:fld>
            <a:endParaRPr lang="en-US" dirty="0"/>
          </a:p>
        </p:txBody>
      </p:sp>
      <p:sp>
        <p:nvSpPr>
          <p:cNvPr id="1033" name="Line 9"/>
          <p:cNvSpPr>
            <a:spLocks noChangeShapeType="1"/>
          </p:cNvSpPr>
          <p:nvPr/>
        </p:nvSpPr>
        <p:spPr bwMode="auto">
          <a:xfrm>
            <a:off x="609600" y="838200"/>
            <a:ext cx="11074400" cy="0"/>
          </a:xfrm>
          <a:prstGeom prst="line">
            <a:avLst/>
          </a:prstGeom>
          <a:noFill/>
          <a:ln w="9525">
            <a:solidFill>
              <a:schemeClr val="tx1"/>
            </a:solidFill>
            <a:round/>
            <a:headEnd/>
            <a:tailEnd/>
          </a:ln>
          <a:effectLst/>
        </p:spPr>
        <p:txBody>
          <a:bodyPr/>
          <a:lstStyle/>
          <a:p>
            <a:pPr>
              <a:defRPr/>
            </a:pPr>
            <a:endParaRPr lang="en-US" sz="1800" noProof="0"/>
          </a:p>
        </p:txBody>
      </p:sp>
      <p:pic>
        <p:nvPicPr>
          <p:cNvPr id="12" name="Picture 11">
            <a:extLst>
              <a:ext uri="{FF2B5EF4-FFF2-40B4-BE49-F238E27FC236}">
                <a16:creationId xmlns:a16="http://schemas.microsoft.com/office/drawing/2014/main" id="{BB0F2294-F296-F644-90DC-518DA2DC5B0F}"/>
              </a:ext>
            </a:extLst>
          </p:cNvPr>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10160000" y="138110"/>
            <a:ext cx="1838269" cy="685800"/>
          </a:xfrm>
          <a:prstGeom prst="rect">
            <a:avLst/>
          </a:prstGeom>
        </p:spPr>
      </p:pic>
    </p:spTree>
    <p:extLst>
      <p:ext uri="{BB962C8B-B14F-4D97-AF65-F5344CB8AC3E}">
        <p14:creationId xmlns:p14="http://schemas.microsoft.com/office/powerpoint/2010/main" val="8967599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Lst>
  <p:hf hdr="0" ftr="0" dt="0"/>
  <p:txStyles>
    <p:titleStyle>
      <a:lvl1pPr algn="l" rtl="0" eaLnBrk="1" fontAlgn="base" hangingPunct="1">
        <a:spcBef>
          <a:spcPct val="0"/>
        </a:spcBef>
        <a:spcAft>
          <a:spcPct val="0"/>
        </a:spcAft>
        <a:defRPr sz="2800" b="1">
          <a:solidFill>
            <a:srgbClr val="004266"/>
          </a:solidFill>
          <a:latin typeface="+mj-lt"/>
          <a:ea typeface="+mj-ea"/>
          <a:cs typeface="+mj-cs"/>
        </a:defRPr>
      </a:lvl1pPr>
      <a:lvl2pPr algn="l" rtl="0" eaLnBrk="1" fontAlgn="base" hangingPunct="1">
        <a:spcBef>
          <a:spcPct val="0"/>
        </a:spcBef>
        <a:spcAft>
          <a:spcPct val="0"/>
        </a:spcAft>
        <a:defRPr sz="2800" b="1">
          <a:solidFill>
            <a:srgbClr val="004266"/>
          </a:solidFill>
          <a:latin typeface="Arial" pitchFamily="34" charset="0"/>
        </a:defRPr>
      </a:lvl2pPr>
      <a:lvl3pPr algn="l" rtl="0" eaLnBrk="1" fontAlgn="base" hangingPunct="1">
        <a:spcBef>
          <a:spcPct val="0"/>
        </a:spcBef>
        <a:spcAft>
          <a:spcPct val="0"/>
        </a:spcAft>
        <a:defRPr sz="2800" b="1">
          <a:solidFill>
            <a:srgbClr val="004266"/>
          </a:solidFill>
          <a:latin typeface="Arial" pitchFamily="34" charset="0"/>
        </a:defRPr>
      </a:lvl3pPr>
      <a:lvl4pPr algn="l" rtl="0" eaLnBrk="1" fontAlgn="base" hangingPunct="1">
        <a:spcBef>
          <a:spcPct val="0"/>
        </a:spcBef>
        <a:spcAft>
          <a:spcPct val="0"/>
        </a:spcAft>
        <a:defRPr sz="2800" b="1">
          <a:solidFill>
            <a:srgbClr val="004266"/>
          </a:solidFill>
          <a:latin typeface="Arial" pitchFamily="34" charset="0"/>
        </a:defRPr>
      </a:lvl4pPr>
      <a:lvl5pPr algn="l" rtl="0" eaLnBrk="1" fontAlgn="base" hangingPunct="1">
        <a:spcBef>
          <a:spcPct val="0"/>
        </a:spcBef>
        <a:spcAft>
          <a:spcPct val="0"/>
        </a:spcAft>
        <a:defRPr sz="2800" b="1">
          <a:solidFill>
            <a:srgbClr val="004266"/>
          </a:solidFill>
          <a:latin typeface="Arial" pitchFamily="34" charset="0"/>
        </a:defRPr>
      </a:lvl5pPr>
      <a:lvl6pPr marL="457200" algn="l" rtl="0" eaLnBrk="1" fontAlgn="base" hangingPunct="1">
        <a:spcBef>
          <a:spcPct val="0"/>
        </a:spcBef>
        <a:spcAft>
          <a:spcPct val="0"/>
        </a:spcAft>
        <a:defRPr sz="2800" b="1">
          <a:solidFill>
            <a:srgbClr val="004266"/>
          </a:solidFill>
          <a:latin typeface="Arial" pitchFamily="34" charset="0"/>
        </a:defRPr>
      </a:lvl6pPr>
      <a:lvl7pPr marL="914400" algn="l" rtl="0" eaLnBrk="1" fontAlgn="base" hangingPunct="1">
        <a:spcBef>
          <a:spcPct val="0"/>
        </a:spcBef>
        <a:spcAft>
          <a:spcPct val="0"/>
        </a:spcAft>
        <a:defRPr sz="2800" b="1">
          <a:solidFill>
            <a:srgbClr val="004266"/>
          </a:solidFill>
          <a:latin typeface="Arial" pitchFamily="34" charset="0"/>
        </a:defRPr>
      </a:lvl7pPr>
      <a:lvl8pPr marL="1371600" algn="l" rtl="0" eaLnBrk="1" fontAlgn="base" hangingPunct="1">
        <a:spcBef>
          <a:spcPct val="0"/>
        </a:spcBef>
        <a:spcAft>
          <a:spcPct val="0"/>
        </a:spcAft>
        <a:defRPr sz="2800" b="1">
          <a:solidFill>
            <a:srgbClr val="004266"/>
          </a:solidFill>
          <a:latin typeface="Arial" pitchFamily="34" charset="0"/>
        </a:defRPr>
      </a:lvl8pPr>
      <a:lvl9pPr marL="1828800" algn="l" rtl="0" eaLnBrk="1" fontAlgn="base" hangingPunct="1">
        <a:spcBef>
          <a:spcPct val="0"/>
        </a:spcBef>
        <a:spcAft>
          <a:spcPct val="0"/>
        </a:spcAft>
        <a:defRPr sz="2800" b="1">
          <a:solidFill>
            <a:srgbClr val="004266"/>
          </a:solidFill>
          <a:latin typeface="Arial" pitchFamily="34" charset="0"/>
        </a:defRPr>
      </a:lvl9pPr>
    </p:titleStyle>
    <p:bodyStyle>
      <a:lvl1pPr marL="231775" indent="-231775" algn="l" rtl="0" eaLnBrk="1" fontAlgn="base" hangingPunct="1">
        <a:spcBef>
          <a:spcPct val="20000"/>
        </a:spcBef>
        <a:spcAft>
          <a:spcPct val="0"/>
        </a:spcAft>
        <a:buChar char="•"/>
        <a:defRPr sz="2000">
          <a:solidFill>
            <a:srgbClr val="004266"/>
          </a:solidFill>
          <a:latin typeface="+mn-lt"/>
          <a:ea typeface="+mn-ea"/>
          <a:cs typeface="+mn-cs"/>
        </a:defRPr>
      </a:lvl1pPr>
      <a:lvl2pPr marL="742950" indent="-396875" algn="l" rtl="0" eaLnBrk="1" fontAlgn="base" hangingPunct="1">
        <a:spcBef>
          <a:spcPct val="20000"/>
        </a:spcBef>
        <a:spcAft>
          <a:spcPct val="0"/>
        </a:spcAft>
        <a:buFont typeface="Arial" pitchFamily="34" charset="0"/>
        <a:buChar char="–"/>
        <a:defRPr sz="2000">
          <a:solidFill>
            <a:srgbClr val="004266"/>
          </a:solidFill>
          <a:latin typeface="+mn-lt"/>
        </a:defRPr>
      </a:lvl2pPr>
      <a:lvl3pPr marL="1143000" indent="-228600" algn="l" rtl="0" eaLnBrk="1" fontAlgn="base" hangingPunct="1">
        <a:spcBef>
          <a:spcPct val="20000"/>
        </a:spcBef>
        <a:spcAft>
          <a:spcPct val="0"/>
        </a:spcAft>
        <a:buFont typeface="Arial" pitchFamily="34" charset="0"/>
        <a:buChar char="–"/>
        <a:defRPr sz="20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msc320.github.io/" TargetMode="External"/><Relationship Id="rId2" Type="http://schemas.openxmlformats.org/officeDocument/2006/relationships/hyperlink" Target="https://rebrand.ly/TUDataScience"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en.wikipedia.org/wiki/Statistical_data_type"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3.tiff"/><Relationship Id="rId4" Type="http://schemas.openxmlformats.org/officeDocument/2006/relationships/image" Target="../media/image22.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6572" y="1820356"/>
            <a:ext cx="7975763" cy="1470025"/>
          </a:xfrm>
        </p:spPr>
        <p:txBody>
          <a:bodyPr/>
          <a:lstStyle/>
          <a:p>
            <a:r>
              <a:rPr lang="en-US" sz="4400" dirty="0"/>
              <a:t>What </a:t>
            </a:r>
            <a:r>
              <a:rPr lang="en-US" sz="4400"/>
              <a:t>is Data?</a:t>
            </a:r>
            <a:endParaRPr lang="en-US" sz="4400" dirty="0"/>
          </a:p>
        </p:txBody>
      </p:sp>
      <p:sp>
        <p:nvSpPr>
          <p:cNvPr id="3" name="Subtitle 2"/>
          <p:cNvSpPr>
            <a:spLocks noGrp="1"/>
          </p:cNvSpPr>
          <p:nvPr>
            <p:ph type="subTitle" idx="1"/>
          </p:nvPr>
        </p:nvSpPr>
        <p:spPr>
          <a:xfrm>
            <a:off x="326572" y="4383611"/>
            <a:ext cx="6409765" cy="578354"/>
          </a:xfrm>
        </p:spPr>
        <p:txBody>
          <a:bodyPr numCol="1"/>
          <a:lstStyle/>
          <a:p>
            <a:r>
              <a:rPr lang="en-US" sz="2000" dirty="0"/>
              <a:t>Nicholas Mattei, </a:t>
            </a:r>
            <a:r>
              <a:rPr lang="en-US" sz="2000" i="1" dirty="0">
                <a:solidFill>
                  <a:srgbClr val="215C4E"/>
                </a:solidFill>
              </a:rPr>
              <a:t>Tulane University</a:t>
            </a:r>
          </a:p>
          <a:p>
            <a:r>
              <a:rPr lang="en-US" sz="2000" i="1" dirty="0">
                <a:solidFill>
                  <a:srgbClr val="215C4E"/>
                </a:solidFill>
              </a:rPr>
              <a:t>CMPS3660 – Introduction to Data Science – Fall 2019</a:t>
            </a:r>
          </a:p>
          <a:p>
            <a:r>
              <a:rPr lang="en-US" sz="2000" dirty="0">
                <a:hlinkClick r:id="rId2"/>
              </a:rPr>
              <a:t>https://rebrand.ly/TUDataScience</a:t>
            </a:r>
            <a:endParaRPr lang="en-US" sz="2000" i="1" dirty="0">
              <a:solidFill>
                <a:srgbClr val="215C4E"/>
              </a:solidFill>
            </a:endParaRPr>
          </a:p>
        </p:txBody>
      </p:sp>
      <p:sp>
        <p:nvSpPr>
          <p:cNvPr id="5" name="TextBox 4">
            <a:extLst>
              <a:ext uri="{FF2B5EF4-FFF2-40B4-BE49-F238E27FC236}">
                <a16:creationId xmlns:a16="http://schemas.microsoft.com/office/drawing/2014/main" id="{6DB93409-D77B-2042-AB6C-576FE84A5D8B}"/>
              </a:ext>
            </a:extLst>
          </p:cNvPr>
          <p:cNvSpPr txBox="1"/>
          <p:nvPr/>
        </p:nvSpPr>
        <p:spPr>
          <a:xfrm>
            <a:off x="116023" y="6079579"/>
            <a:ext cx="6620314" cy="830997"/>
          </a:xfrm>
          <a:prstGeom prst="rect">
            <a:avLst/>
          </a:prstGeom>
          <a:noFill/>
        </p:spPr>
        <p:txBody>
          <a:bodyPr wrap="square" rtlCol="0">
            <a:spAutoFit/>
          </a:bodyPr>
          <a:lstStyle/>
          <a:p>
            <a:r>
              <a:rPr lang="en-US" sz="1200" b="1" u="sng" dirty="0">
                <a:solidFill>
                  <a:schemeClr val="tx2"/>
                </a:solidFill>
              </a:rPr>
              <a:t>Many Thanks</a:t>
            </a:r>
          </a:p>
          <a:p>
            <a:r>
              <a:rPr lang="en-US" sz="1200" dirty="0">
                <a:solidFill>
                  <a:schemeClr val="tx2"/>
                </a:solidFill>
              </a:rPr>
              <a:t>Slides based off Introduction to Data Science from John P. Dickerson - </a:t>
            </a:r>
            <a:r>
              <a:rPr lang="en-US" sz="1200" dirty="0">
                <a:hlinkClick r:id="rId3"/>
              </a:rPr>
              <a:t>https://cmsc320.github.io/</a:t>
            </a:r>
            <a:endParaRPr lang="en-US" sz="1200" dirty="0"/>
          </a:p>
          <a:p>
            <a:r>
              <a:rPr lang="en-US" sz="1200" dirty="0">
                <a:solidFill>
                  <a:schemeClr val="tx2"/>
                </a:solidFill>
              </a:rPr>
              <a:t>Some examples taken from </a:t>
            </a:r>
            <a:r>
              <a:rPr lang="en-US" sz="1200" i="1" dirty="0">
                <a:solidFill>
                  <a:schemeClr val="tx2"/>
                </a:solidFill>
              </a:rPr>
              <a:t>Data Science </a:t>
            </a:r>
            <a:r>
              <a:rPr lang="en-US" sz="1200" dirty="0">
                <a:solidFill>
                  <a:schemeClr val="tx2"/>
                </a:solidFill>
              </a:rPr>
              <a:t>by John D. Kelleher and Brendan Tierney, MIT Press. </a:t>
            </a:r>
          </a:p>
        </p:txBody>
      </p:sp>
    </p:spTree>
    <p:extLst>
      <p:ext uri="{BB962C8B-B14F-4D97-AF65-F5344CB8AC3E}">
        <p14:creationId xmlns:p14="http://schemas.microsoft.com/office/powerpoint/2010/main" val="822567872"/>
      </p:ext>
    </p:extLst>
  </p:cSld>
  <p:clrMapOvr>
    <a:masterClrMapping/>
  </p:clrMapOvr>
  <mc:AlternateContent xmlns:mc="http://schemas.openxmlformats.org/markup-compatibility/2006" xmlns:p14="http://schemas.microsoft.com/office/powerpoint/2010/main">
    <mc:Choice Requires="p14">
      <p:transition spd="slow" p14:dur="2000" advTm="12136"/>
    </mc:Choice>
    <mc:Fallback xmlns="">
      <p:transition spd="slow" advTm="1213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7513D-166D-7A4B-8C18-0672F1C08DEE}"/>
              </a:ext>
            </a:extLst>
          </p:cNvPr>
          <p:cNvSpPr>
            <a:spLocks noGrp="1"/>
          </p:cNvSpPr>
          <p:nvPr>
            <p:ph type="title"/>
          </p:nvPr>
        </p:nvSpPr>
        <p:spPr/>
        <p:txBody>
          <a:bodyPr/>
          <a:lstStyle/>
          <a:p>
            <a:r>
              <a:rPr lang="en-US" dirty="0"/>
              <a:t>General Rules</a:t>
            </a:r>
          </a:p>
        </p:txBody>
      </p:sp>
      <p:sp>
        <p:nvSpPr>
          <p:cNvPr id="5" name="TextBox 4">
            <a:extLst>
              <a:ext uri="{FF2B5EF4-FFF2-40B4-BE49-F238E27FC236}">
                <a16:creationId xmlns:a16="http://schemas.microsoft.com/office/drawing/2014/main" id="{4A95A8E2-0907-5949-8CBB-C613A5E93F6D}"/>
              </a:ext>
            </a:extLst>
          </p:cNvPr>
          <p:cNvSpPr txBox="1"/>
          <p:nvPr/>
        </p:nvSpPr>
        <p:spPr>
          <a:xfrm>
            <a:off x="4081671" y="6534436"/>
            <a:ext cx="6100035" cy="338554"/>
          </a:xfrm>
          <a:prstGeom prst="rect">
            <a:avLst/>
          </a:prstGeom>
          <a:noFill/>
        </p:spPr>
        <p:txBody>
          <a:bodyPr wrap="square" rtlCol="0">
            <a:spAutoFit/>
          </a:bodyPr>
          <a:lstStyle/>
          <a:p>
            <a:pPr algn="r"/>
            <a:r>
              <a:rPr lang="en-US" sz="1600" dirty="0">
                <a:solidFill>
                  <a:schemeClr val="bg1">
                    <a:lumMod val="50000"/>
                  </a:schemeClr>
                </a:solidFill>
              </a:rPr>
              <a:t>Thanks to GraphPad</a:t>
            </a:r>
          </a:p>
        </p:txBody>
      </p:sp>
      <p:graphicFrame>
        <p:nvGraphicFramePr>
          <p:cNvPr id="6" name="Table 5">
            <a:extLst>
              <a:ext uri="{FF2B5EF4-FFF2-40B4-BE49-F238E27FC236}">
                <a16:creationId xmlns:a16="http://schemas.microsoft.com/office/drawing/2014/main" id="{BF1D219B-9325-8B43-914A-FBD7AE3B2BA7}"/>
              </a:ext>
            </a:extLst>
          </p:cNvPr>
          <p:cNvGraphicFramePr>
            <a:graphicFrameLocks noGrp="1"/>
          </p:cNvGraphicFramePr>
          <p:nvPr/>
        </p:nvGraphicFramePr>
        <p:xfrm>
          <a:off x="2010295" y="1892946"/>
          <a:ext cx="8216380" cy="3362960"/>
        </p:xfrm>
        <a:graphic>
          <a:graphicData uri="http://schemas.openxmlformats.org/drawingml/2006/table">
            <a:tbl>
              <a:tblPr firstRow="1" bandRow="1">
                <a:tableStyleId>{5C22544A-7EE6-4342-B048-85BDC9FD1C3A}</a:tableStyleId>
              </a:tblPr>
              <a:tblGrid>
                <a:gridCol w="2179413">
                  <a:extLst>
                    <a:ext uri="{9D8B030D-6E8A-4147-A177-3AD203B41FA5}">
                      <a16:colId xmlns:a16="http://schemas.microsoft.com/office/drawing/2014/main" val="2461690"/>
                    </a:ext>
                  </a:extLst>
                </a:gridCol>
                <a:gridCol w="1394848">
                  <a:extLst>
                    <a:ext uri="{9D8B030D-6E8A-4147-A177-3AD203B41FA5}">
                      <a16:colId xmlns:a16="http://schemas.microsoft.com/office/drawing/2014/main" val="369908517"/>
                    </a:ext>
                  </a:extLst>
                </a:gridCol>
                <a:gridCol w="1472339">
                  <a:extLst>
                    <a:ext uri="{9D8B030D-6E8A-4147-A177-3AD203B41FA5}">
                      <a16:colId xmlns:a16="http://schemas.microsoft.com/office/drawing/2014/main" val="2072379626"/>
                    </a:ext>
                  </a:extLst>
                </a:gridCol>
                <a:gridCol w="1526504">
                  <a:extLst>
                    <a:ext uri="{9D8B030D-6E8A-4147-A177-3AD203B41FA5}">
                      <a16:colId xmlns:a16="http://schemas.microsoft.com/office/drawing/2014/main" val="483072765"/>
                    </a:ext>
                  </a:extLst>
                </a:gridCol>
                <a:gridCol w="1643276">
                  <a:extLst>
                    <a:ext uri="{9D8B030D-6E8A-4147-A177-3AD203B41FA5}">
                      <a16:colId xmlns:a16="http://schemas.microsoft.com/office/drawing/2014/main" val="2533853534"/>
                    </a:ext>
                  </a:extLst>
                </a:gridCol>
              </a:tblGrid>
              <a:tr h="370840">
                <a:tc>
                  <a:txBody>
                    <a:bodyPr/>
                    <a:lstStyle/>
                    <a:p>
                      <a:r>
                        <a:rPr lang="en-US" dirty="0">
                          <a:effectLst/>
                        </a:rPr>
                        <a:t>OK to compute....</a:t>
                      </a:r>
                    </a:p>
                  </a:txBody>
                  <a:tcPr marL="19050" marR="19050" marT="19050" marB="19050" anchor="ctr"/>
                </a:tc>
                <a:tc>
                  <a:txBody>
                    <a:bodyPr/>
                    <a:lstStyle/>
                    <a:p>
                      <a:r>
                        <a:rPr lang="en-US">
                          <a:effectLst/>
                        </a:rPr>
                        <a:t>Nominal</a:t>
                      </a:r>
                    </a:p>
                  </a:txBody>
                  <a:tcPr marL="19050" marR="19050" marT="19050" marB="19050" anchor="ctr"/>
                </a:tc>
                <a:tc>
                  <a:txBody>
                    <a:bodyPr/>
                    <a:lstStyle/>
                    <a:p>
                      <a:r>
                        <a:rPr lang="en-US">
                          <a:effectLst/>
                        </a:rPr>
                        <a:t>Ordinal</a:t>
                      </a:r>
                    </a:p>
                  </a:txBody>
                  <a:tcPr marL="19050" marR="19050" marT="19050" marB="19050" anchor="ctr"/>
                </a:tc>
                <a:tc>
                  <a:txBody>
                    <a:bodyPr/>
                    <a:lstStyle/>
                    <a:p>
                      <a:r>
                        <a:rPr lang="en-US">
                          <a:effectLst/>
                        </a:rPr>
                        <a:t>Interval</a:t>
                      </a:r>
                    </a:p>
                  </a:txBody>
                  <a:tcPr marL="19050" marR="19050" marT="19050" marB="19050" anchor="ctr"/>
                </a:tc>
                <a:tc>
                  <a:txBody>
                    <a:bodyPr/>
                    <a:lstStyle/>
                    <a:p>
                      <a:r>
                        <a:rPr lang="en-US">
                          <a:effectLst/>
                        </a:rPr>
                        <a:t>Ratio</a:t>
                      </a:r>
                    </a:p>
                  </a:txBody>
                  <a:tcPr marL="19050" marR="19050" marT="19050" marB="19050" anchor="ctr"/>
                </a:tc>
                <a:extLst>
                  <a:ext uri="{0D108BD9-81ED-4DB2-BD59-A6C34878D82A}">
                    <a16:rowId xmlns:a16="http://schemas.microsoft.com/office/drawing/2014/main" val="4198626833"/>
                  </a:ext>
                </a:extLst>
              </a:tr>
              <a:tr h="370840">
                <a:tc>
                  <a:txBody>
                    <a:bodyPr/>
                    <a:lstStyle/>
                    <a:p>
                      <a:r>
                        <a:rPr lang="en-US" dirty="0">
                          <a:effectLst/>
                        </a:rPr>
                        <a:t>frequency distribution</a:t>
                      </a:r>
                    </a:p>
                  </a:txBody>
                  <a:tcPr marL="19050" marR="19050" marT="19050" marB="19050" anchor="ctr"/>
                </a:tc>
                <a:tc>
                  <a:txBody>
                    <a:bodyPr/>
                    <a:lstStyle/>
                    <a:p>
                      <a:r>
                        <a:rPr lang="en-US" dirty="0">
                          <a:effectLst/>
                        </a:rPr>
                        <a:t>Yes</a:t>
                      </a:r>
                    </a:p>
                  </a:txBody>
                  <a:tcPr marL="19050" marR="19050" marT="19050" marB="19050" anchor="ctr"/>
                </a:tc>
                <a:tc>
                  <a:txBody>
                    <a:bodyPr/>
                    <a:lstStyle/>
                    <a:p>
                      <a:r>
                        <a:rPr lang="en-US">
                          <a:effectLst/>
                        </a:rPr>
                        <a:t>Yes</a:t>
                      </a:r>
                    </a:p>
                  </a:txBody>
                  <a:tcPr marL="19050" marR="19050" marT="19050" marB="19050" anchor="ctr"/>
                </a:tc>
                <a:tc>
                  <a:txBody>
                    <a:bodyPr/>
                    <a:lstStyle/>
                    <a:p>
                      <a:r>
                        <a:rPr lang="en-US">
                          <a:effectLst/>
                        </a:rPr>
                        <a:t>Yes</a:t>
                      </a:r>
                    </a:p>
                  </a:txBody>
                  <a:tcPr marL="19050" marR="19050" marT="19050" marB="19050" anchor="ctr"/>
                </a:tc>
                <a:tc>
                  <a:txBody>
                    <a:bodyPr/>
                    <a:lstStyle/>
                    <a:p>
                      <a:r>
                        <a:rPr lang="en-US" dirty="0">
                          <a:effectLst/>
                        </a:rPr>
                        <a:t>Yes</a:t>
                      </a:r>
                    </a:p>
                  </a:txBody>
                  <a:tcPr marL="19050" marR="19050" marT="19050" marB="19050" anchor="ctr"/>
                </a:tc>
                <a:extLst>
                  <a:ext uri="{0D108BD9-81ED-4DB2-BD59-A6C34878D82A}">
                    <a16:rowId xmlns:a16="http://schemas.microsoft.com/office/drawing/2014/main" val="3991937936"/>
                  </a:ext>
                </a:extLst>
              </a:tr>
              <a:tr h="370840">
                <a:tc>
                  <a:txBody>
                    <a:bodyPr/>
                    <a:lstStyle/>
                    <a:p>
                      <a:r>
                        <a:rPr lang="en-US" dirty="0">
                          <a:effectLst/>
                        </a:rPr>
                        <a:t>median and percentiles</a:t>
                      </a:r>
                    </a:p>
                  </a:txBody>
                  <a:tcPr marL="19050" marR="19050" marT="19050" marB="19050" anchor="ctr"/>
                </a:tc>
                <a:tc>
                  <a:txBody>
                    <a:bodyPr/>
                    <a:lstStyle/>
                    <a:p>
                      <a:r>
                        <a:rPr lang="en-US">
                          <a:effectLst/>
                        </a:rPr>
                        <a:t>No</a:t>
                      </a:r>
                    </a:p>
                  </a:txBody>
                  <a:tcPr marL="19050" marR="19050" marT="19050" marB="19050" anchor="ctr"/>
                </a:tc>
                <a:tc>
                  <a:txBody>
                    <a:bodyPr/>
                    <a:lstStyle/>
                    <a:p>
                      <a:r>
                        <a:rPr lang="en-US">
                          <a:effectLst/>
                        </a:rPr>
                        <a:t>Yes</a:t>
                      </a:r>
                    </a:p>
                  </a:txBody>
                  <a:tcPr marL="19050" marR="19050" marT="19050" marB="19050" anchor="ctr"/>
                </a:tc>
                <a:tc>
                  <a:txBody>
                    <a:bodyPr/>
                    <a:lstStyle/>
                    <a:p>
                      <a:r>
                        <a:rPr lang="en-US">
                          <a:effectLst/>
                        </a:rPr>
                        <a:t>Yes</a:t>
                      </a:r>
                    </a:p>
                  </a:txBody>
                  <a:tcPr marL="19050" marR="19050" marT="19050" marB="19050" anchor="ctr"/>
                </a:tc>
                <a:tc>
                  <a:txBody>
                    <a:bodyPr/>
                    <a:lstStyle/>
                    <a:p>
                      <a:r>
                        <a:rPr lang="en-US">
                          <a:effectLst/>
                        </a:rPr>
                        <a:t>Yes</a:t>
                      </a:r>
                    </a:p>
                  </a:txBody>
                  <a:tcPr marL="19050" marR="19050" marT="19050" marB="19050" anchor="ctr"/>
                </a:tc>
                <a:extLst>
                  <a:ext uri="{0D108BD9-81ED-4DB2-BD59-A6C34878D82A}">
                    <a16:rowId xmlns:a16="http://schemas.microsoft.com/office/drawing/2014/main" val="1681164139"/>
                  </a:ext>
                </a:extLst>
              </a:tr>
              <a:tr h="370840">
                <a:tc>
                  <a:txBody>
                    <a:bodyPr/>
                    <a:lstStyle/>
                    <a:p>
                      <a:r>
                        <a:rPr lang="en-US" dirty="0">
                          <a:effectLst/>
                        </a:rPr>
                        <a:t>add or subtract</a:t>
                      </a:r>
                    </a:p>
                  </a:txBody>
                  <a:tcPr marL="19050" marR="19050" marT="19050" marB="19050" anchor="ctr"/>
                </a:tc>
                <a:tc>
                  <a:txBody>
                    <a:bodyPr/>
                    <a:lstStyle/>
                    <a:p>
                      <a:r>
                        <a:rPr lang="en-US">
                          <a:effectLst/>
                        </a:rPr>
                        <a:t>No</a:t>
                      </a:r>
                    </a:p>
                  </a:txBody>
                  <a:tcPr marL="19050" marR="19050" marT="19050" marB="19050" anchor="ctr"/>
                </a:tc>
                <a:tc>
                  <a:txBody>
                    <a:bodyPr/>
                    <a:lstStyle/>
                    <a:p>
                      <a:r>
                        <a:rPr lang="en-US">
                          <a:effectLst/>
                        </a:rPr>
                        <a:t>No</a:t>
                      </a:r>
                    </a:p>
                  </a:txBody>
                  <a:tcPr marL="19050" marR="19050" marT="19050" marB="19050" anchor="ctr"/>
                </a:tc>
                <a:tc>
                  <a:txBody>
                    <a:bodyPr/>
                    <a:lstStyle/>
                    <a:p>
                      <a:r>
                        <a:rPr lang="en-US">
                          <a:effectLst/>
                        </a:rPr>
                        <a:t>Yes</a:t>
                      </a:r>
                    </a:p>
                  </a:txBody>
                  <a:tcPr marL="19050" marR="19050" marT="19050" marB="19050" anchor="ctr"/>
                </a:tc>
                <a:tc>
                  <a:txBody>
                    <a:bodyPr/>
                    <a:lstStyle/>
                    <a:p>
                      <a:r>
                        <a:rPr lang="en-US">
                          <a:effectLst/>
                        </a:rPr>
                        <a:t>Yes</a:t>
                      </a:r>
                    </a:p>
                  </a:txBody>
                  <a:tcPr marL="19050" marR="19050" marT="19050" marB="19050" anchor="ctr"/>
                </a:tc>
                <a:extLst>
                  <a:ext uri="{0D108BD9-81ED-4DB2-BD59-A6C34878D82A}">
                    <a16:rowId xmlns:a16="http://schemas.microsoft.com/office/drawing/2014/main" val="1395041805"/>
                  </a:ext>
                </a:extLst>
              </a:tr>
              <a:tr h="370840">
                <a:tc>
                  <a:txBody>
                    <a:bodyPr/>
                    <a:lstStyle/>
                    <a:p>
                      <a:r>
                        <a:rPr lang="en-US" dirty="0">
                          <a:effectLst/>
                        </a:rPr>
                        <a:t>mean, standard deviation, standard error of the mean</a:t>
                      </a:r>
                    </a:p>
                  </a:txBody>
                  <a:tcPr marL="19050" marR="19050" marT="19050" marB="19050" anchor="ctr"/>
                </a:tc>
                <a:tc>
                  <a:txBody>
                    <a:bodyPr/>
                    <a:lstStyle/>
                    <a:p>
                      <a:r>
                        <a:rPr lang="en-US">
                          <a:effectLst/>
                        </a:rPr>
                        <a:t>No</a:t>
                      </a:r>
                    </a:p>
                  </a:txBody>
                  <a:tcPr marL="19050" marR="19050" marT="19050" marB="19050" anchor="ctr"/>
                </a:tc>
                <a:tc>
                  <a:txBody>
                    <a:bodyPr/>
                    <a:lstStyle/>
                    <a:p>
                      <a:r>
                        <a:rPr lang="en-US">
                          <a:effectLst/>
                        </a:rPr>
                        <a:t>No</a:t>
                      </a:r>
                    </a:p>
                  </a:txBody>
                  <a:tcPr marL="19050" marR="19050" marT="19050" marB="19050" anchor="ctr"/>
                </a:tc>
                <a:tc>
                  <a:txBody>
                    <a:bodyPr/>
                    <a:lstStyle/>
                    <a:p>
                      <a:r>
                        <a:rPr lang="en-US">
                          <a:effectLst/>
                        </a:rPr>
                        <a:t>Yes</a:t>
                      </a:r>
                    </a:p>
                  </a:txBody>
                  <a:tcPr marL="19050" marR="19050" marT="19050" marB="19050" anchor="ctr"/>
                </a:tc>
                <a:tc>
                  <a:txBody>
                    <a:bodyPr/>
                    <a:lstStyle/>
                    <a:p>
                      <a:r>
                        <a:rPr lang="en-US">
                          <a:effectLst/>
                        </a:rPr>
                        <a:t>Yes</a:t>
                      </a:r>
                    </a:p>
                  </a:txBody>
                  <a:tcPr marL="19050" marR="19050" marT="19050" marB="19050" anchor="ctr"/>
                </a:tc>
                <a:extLst>
                  <a:ext uri="{0D108BD9-81ED-4DB2-BD59-A6C34878D82A}">
                    <a16:rowId xmlns:a16="http://schemas.microsoft.com/office/drawing/2014/main" val="1698645233"/>
                  </a:ext>
                </a:extLst>
              </a:tr>
              <a:tr h="370840">
                <a:tc>
                  <a:txBody>
                    <a:bodyPr/>
                    <a:lstStyle/>
                    <a:p>
                      <a:r>
                        <a:rPr lang="en-US" dirty="0">
                          <a:effectLst/>
                        </a:rPr>
                        <a:t>ratio, or coefficient of variation</a:t>
                      </a:r>
                    </a:p>
                  </a:txBody>
                  <a:tcPr marL="19050" marR="19050" marT="19050" marB="19050" anchor="ctr"/>
                </a:tc>
                <a:tc>
                  <a:txBody>
                    <a:bodyPr/>
                    <a:lstStyle/>
                    <a:p>
                      <a:r>
                        <a:rPr lang="en-US">
                          <a:effectLst/>
                        </a:rPr>
                        <a:t>No</a:t>
                      </a:r>
                    </a:p>
                  </a:txBody>
                  <a:tcPr marL="19050" marR="19050" marT="19050" marB="19050" anchor="ctr"/>
                </a:tc>
                <a:tc>
                  <a:txBody>
                    <a:bodyPr/>
                    <a:lstStyle/>
                    <a:p>
                      <a:r>
                        <a:rPr lang="en-US">
                          <a:effectLst/>
                        </a:rPr>
                        <a:t>No</a:t>
                      </a:r>
                    </a:p>
                  </a:txBody>
                  <a:tcPr marL="19050" marR="19050" marT="19050" marB="19050" anchor="ctr"/>
                </a:tc>
                <a:tc>
                  <a:txBody>
                    <a:bodyPr/>
                    <a:lstStyle/>
                    <a:p>
                      <a:r>
                        <a:rPr lang="en-US">
                          <a:effectLst/>
                        </a:rPr>
                        <a:t>No</a:t>
                      </a:r>
                    </a:p>
                  </a:txBody>
                  <a:tcPr marL="19050" marR="19050" marT="19050" marB="19050" anchor="ctr"/>
                </a:tc>
                <a:tc>
                  <a:txBody>
                    <a:bodyPr/>
                    <a:lstStyle/>
                    <a:p>
                      <a:r>
                        <a:rPr lang="en-US" dirty="0">
                          <a:effectLst/>
                        </a:rPr>
                        <a:t>Yes</a:t>
                      </a:r>
                    </a:p>
                  </a:txBody>
                  <a:tcPr marL="19050" marR="19050" marT="19050" marB="19050" anchor="ctr"/>
                </a:tc>
                <a:extLst>
                  <a:ext uri="{0D108BD9-81ED-4DB2-BD59-A6C34878D82A}">
                    <a16:rowId xmlns:a16="http://schemas.microsoft.com/office/drawing/2014/main" val="554942601"/>
                  </a:ext>
                </a:extLst>
              </a:tr>
            </a:tbl>
          </a:graphicData>
        </a:graphic>
      </p:graphicFrame>
      <p:grpSp>
        <p:nvGrpSpPr>
          <p:cNvPr id="14" name="Group 13">
            <a:extLst>
              <a:ext uri="{FF2B5EF4-FFF2-40B4-BE49-F238E27FC236}">
                <a16:creationId xmlns:a16="http://schemas.microsoft.com/office/drawing/2014/main" id="{3F2F0D24-25ED-BB4B-A45C-68BE8B852BF9}"/>
              </a:ext>
            </a:extLst>
          </p:cNvPr>
          <p:cNvGrpSpPr/>
          <p:nvPr/>
        </p:nvGrpSpPr>
        <p:grpSpPr>
          <a:xfrm>
            <a:off x="2010296" y="2278251"/>
            <a:ext cx="8324869" cy="3502252"/>
            <a:chOff x="486295" y="2278251"/>
            <a:chExt cx="8324869" cy="3502252"/>
          </a:xfrm>
        </p:grpSpPr>
        <p:grpSp>
          <p:nvGrpSpPr>
            <p:cNvPr id="9" name="Group 8">
              <a:extLst>
                <a:ext uri="{FF2B5EF4-FFF2-40B4-BE49-F238E27FC236}">
                  <a16:creationId xmlns:a16="http://schemas.microsoft.com/office/drawing/2014/main" id="{EF87F76E-CF20-504E-B7EC-1FFBC68FAD51}"/>
                </a:ext>
              </a:extLst>
            </p:cNvPr>
            <p:cNvGrpSpPr/>
            <p:nvPr/>
          </p:nvGrpSpPr>
          <p:grpSpPr>
            <a:xfrm>
              <a:off x="486295" y="2278251"/>
              <a:ext cx="8324869" cy="3502252"/>
              <a:chOff x="486295" y="2278251"/>
              <a:chExt cx="8324869" cy="3502252"/>
            </a:xfrm>
          </p:grpSpPr>
          <p:sp>
            <p:nvSpPr>
              <p:cNvPr id="7" name="Rectangle 6">
                <a:extLst>
                  <a:ext uri="{FF2B5EF4-FFF2-40B4-BE49-F238E27FC236}">
                    <a16:creationId xmlns:a16="http://schemas.microsoft.com/office/drawing/2014/main" id="{65CD29B3-9725-B74A-88B5-16F8ACEBC7D6}"/>
                  </a:ext>
                </a:extLst>
              </p:cNvPr>
              <p:cNvSpPr/>
              <p:nvPr/>
            </p:nvSpPr>
            <p:spPr>
              <a:xfrm>
                <a:off x="2666159" y="2278251"/>
                <a:ext cx="6145005" cy="29776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EACD47AE-AAE3-2F43-8268-39AFF0A2A96E}"/>
                  </a:ext>
                </a:extLst>
              </p:cNvPr>
              <p:cNvSpPr/>
              <p:nvPr/>
            </p:nvSpPr>
            <p:spPr>
              <a:xfrm>
                <a:off x="486295" y="2802848"/>
                <a:ext cx="6145005" cy="29776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0" name="TextBox 9">
              <a:extLst>
                <a:ext uri="{FF2B5EF4-FFF2-40B4-BE49-F238E27FC236}">
                  <a16:creationId xmlns:a16="http://schemas.microsoft.com/office/drawing/2014/main" id="{5CEBAEAF-E896-B745-B7A6-EDA9DECF6B32}"/>
                </a:ext>
              </a:extLst>
            </p:cNvPr>
            <p:cNvSpPr txBox="1"/>
            <p:nvPr/>
          </p:nvSpPr>
          <p:spPr>
            <a:xfrm>
              <a:off x="3295325" y="2355743"/>
              <a:ext cx="526943" cy="369614"/>
            </a:xfrm>
            <a:prstGeom prst="rect">
              <a:avLst/>
            </a:prstGeom>
            <a:noFill/>
          </p:spPr>
          <p:txBody>
            <a:bodyPr wrap="square" rtlCol="0">
              <a:spAutoFit/>
            </a:bodyPr>
            <a:lstStyle/>
            <a:p>
              <a:r>
                <a:rPr lang="en-US" dirty="0"/>
                <a:t>?</a:t>
              </a:r>
            </a:p>
          </p:txBody>
        </p:sp>
        <p:sp>
          <p:nvSpPr>
            <p:cNvPr id="11" name="TextBox 10">
              <a:extLst>
                <a:ext uri="{FF2B5EF4-FFF2-40B4-BE49-F238E27FC236}">
                  <a16:creationId xmlns:a16="http://schemas.microsoft.com/office/drawing/2014/main" id="{A0400388-2D63-994A-BEDE-40F29586CE8F}"/>
                </a:ext>
              </a:extLst>
            </p:cNvPr>
            <p:cNvSpPr txBox="1"/>
            <p:nvPr/>
          </p:nvSpPr>
          <p:spPr>
            <a:xfrm>
              <a:off x="4594485" y="2355743"/>
              <a:ext cx="526943" cy="369614"/>
            </a:xfrm>
            <a:prstGeom prst="rect">
              <a:avLst/>
            </a:prstGeom>
            <a:noFill/>
          </p:spPr>
          <p:txBody>
            <a:bodyPr wrap="square" rtlCol="0">
              <a:spAutoFit/>
            </a:bodyPr>
            <a:lstStyle/>
            <a:p>
              <a:r>
                <a:rPr lang="en-US" dirty="0"/>
                <a:t>?</a:t>
              </a:r>
            </a:p>
          </p:txBody>
        </p:sp>
        <p:sp>
          <p:nvSpPr>
            <p:cNvPr id="12" name="TextBox 11">
              <a:extLst>
                <a:ext uri="{FF2B5EF4-FFF2-40B4-BE49-F238E27FC236}">
                  <a16:creationId xmlns:a16="http://schemas.microsoft.com/office/drawing/2014/main" id="{E914FA39-4880-FB44-9061-926B1BF14CFD}"/>
                </a:ext>
              </a:extLst>
            </p:cNvPr>
            <p:cNvSpPr txBox="1"/>
            <p:nvPr/>
          </p:nvSpPr>
          <p:spPr>
            <a:xfrm>
              <a:off x="6114041" y="2355743"/>
              <a:ext cx="526943" cy="369614"/>
            </a:xfrm>
            <a:prstGeom prst="rect">
              <a:avLst/>
            </a:prstGeom>
            <a:noFill/>
          </p:spPr>
          <p:txBody>
            <a:bodyPr wrap="square" rtlCol="0">
              <a:spAutoFit/>
            </a:bodyPr>
            <a:lstStyle/>
            <a:p>
              <a:r>
                <a:rPr lang="en-US" dirty="0"/>
                <a:t>?</a:t>
              </a:r>
            </a:p>
          </p:txBody>
        </p:sp>
        <p:sp>
          <p:nvSpPr>
            <p:cNvPr id="13" name="TextBox 12">
              <a:extLst>
                <a:ext uri="{FF2B5EF4-FFF2-40B4-BE49-F238E27FC236}">
                  <a16:creationId xmlns:a16="http://schemas.microsoft.com/office/drawing/2014/main" id="{DD66F424-458F-7845-B1CB-159CEC050FDC}"/>
                </a:ext>
              </a:extLst>
            </p:cNvPr>
            <p:cNvSpPr txBox="1"/>
            <p:nvPr/>
          </p:nvSpPr>
          <p:spPr>
            <a:xfrm>
              <a:off x="7767267" y="2355743"/>
              <a:ext cx="526943" cy="369614"/>
            </a:xfrm>
            <a:prstGeom prst="rect">
              <a:avLst/>
            </a:prstGeom>
            <a:noFill/>
          </p:spPr>
          <p:txBody>
            <a:bodyPr wrap="square" rtlCol="0">
              <a:spAutoFit/>
            </a:bodyPr>
            <a:lstStyle/>
            <a:p>
              <a:r>
                <a:rPr lang="en-US" dirty="0"/>
                <a:t>?</a:t>
              </a:r>
            </a:p>
          </p:txBody>
        </p:sp>
      </p:grpSp>
      <p:sp>
        <p:nvSpPr>
          <p:cNvPr id="3" name="Slide Number Placeholder 2">
            <a:extLst>
              <a:ext uri="{FF2B5EF4-FFF2-40B4-BE49-F238E27FC236}">
                <a16:creationId xmlns:a16="http://schemas.microsoft.com/office/drawing/2014/main" id="{F6DFD5A7-4682-413E-851F-EA76F3B394C9}"/>
              </a:ext>
            </a:extLst>
          </p:cNvPr>
          <p:cNvSpPr>
            <a:spLocks noGrp="1"/>
          </p:cNvSpPr>
          <p:nvPr>
            <p:ph type="sldNum" sz="quarter" idx="11"/>
          </p:nvPr>
        </p:nvSpPr>
        <p:spPr/>
        <p:txBody>
          <a:bodyPr/>
          <a:lstStyle/>
          <a:p>
            <a:fld id="{AE9108BD-1B63-5E42-A3EF-D85B2E21F76C}" type="slidenum">
              <a:rPr lang="en-US" smtClean="0"/>
              <a:t>10</a:t>
            </a:fld>
            <a:endParaRPr lang="en-US"/>
          </a:p>
        </p:txBody>
      </p:sp>
    </p:spTree>
    <p:extLst>
      <p:ext uri="{BB962C8B-B14F-4D97-AF65-F5344CB8AC3E}">
        <p14:creationId xmlns:p14="http://schemas.microsoft.com/office/powerpoint/2010/main" val="2663719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7513D-166D-7A4B-8C18-0672F1C08DEE}"/>
              </a:ext>
            </a:extLst>
          </p:cNvPr>
          <p:cNvSpPr>
            <a:spLocks noGrp="1"/>
          </p:cNvSpPr>
          <p:nvPr>
            <p:ph type="title"/>
          </p:nvPr>
        </p:nvSpPr>
        <p:spPr/>
        <p:txBody>
          <a:bodyPr/>
          <a:lstStyle/>
          <a:p>
            <a:r>
              <a:rPr lang="en-US" dirty="0"/>
              <a:t>General Rules</a:t>
            </a:r>
          </a:p>
        </p:txBody>
      </p:sp>
      <p:graphicFrame>
        <p:nvGraphicFramePr>
          <p:cNvPr id="6" name="Table 5">
            <a:extLst>
              <a:ext uri="{FF2B5EF4-FFF2-40B4-BE49-F238E27FC236}">
                <a16:creationId xmlns:a16="http://schemas.microsoft.com/office/drawing/2014/main" id="{BF1D219B-9325-8B43-914A-FBD7AE3B2BA7}"/>
              </a:ext>
            </a:extLst>
          </p:cNvPr>
          <p:cNvGraphicFramePr>
            <a:graphicFrameLocks noGrp="1"/>
          </p:cNvGraphicFramePr>
          <p:nvPr/>
        </p:nvGraphicFramePr>
        <p:xfrm>
          <a:off x="2010295" y="1892946"/>
          <a:ext cx="8216380" cy="3362960"/>
        </p:xfrm>
        <a:graphic>
          <a:graphicData uri="http://schemas.openxmlformats.org/drawingml/2006/table">
            <a:tbl>
              <a:tblPr firstRow="1" bandRow="1">
                <a:tableStyleId>{5C22544A-7EE6-4342-B048-85BDC9FD1C3A}</a:tableStyleId>
              </a:tblPr>
              <a:tblGrid>
                <a:gridCol w="2179413">
                  <a:extLst>
                    <a:ext uri="{9D8B030D-6E8A-4147-A177-3AD203B41FA5}">
                      <a16:colId xmlns:a16="http://schemas.microsoft.com/office/drawing/2014/main" val="2461690"/>
                    </a:ext>
                  </a:extLst>
                </a:gridCol>
                <a:gridCol w="1394848">
                  <a:extLst>
                    <a:ext uri="{9D8B030D-6E8A-4147-A177-3AD203B41FA5}">
                      <a16:colId xmlns:a16="http://schemas.microsoft.com/office/drawing/2014/main" val="369908517"/>
                    </a:ext>
                  </a:extLst>
                </a:gridCol>
                <a:gridCol w="1472339">
                  <a:extLst>
                    <a:ext uri="{9D8B030D-6E8A-4147-A177-3AD203B41FA5}">
                      <a16:colId xmlns:a16="http://schemas.microsoft.com/office/drawing/2014/main" val="2072379626"/>
                    </a:ext>
                  </a:extLst>
                </a:gridCol>
                <a:gridCol w="1526504">
                  <a:extLst>
                    <a:ext uri="{9D8B030D-6E8A-4147-A177-3AD203B41FA5}">
                      <a16:colId xmlns:a16="http://schemas.microsoft.com/office/drawing/2014/main" val="483072765"/>
                    </a:ext>
                  </a:extLst>
                </a:gridCol>
                <a:gridCol w="1643276">
                  <a:extLst>
                    <a:ext uri="{9D8B030D-6E8A-4147-A177-3AD203B41FA5}">
                      <a16:colId xmlns:a16="http://schemas.microsoft.com/office/drawing/2014/main" val="2533853534"/>
                    </a:ext>
                  </a:extLst>
                </a:gridCol>
              </a:tblGrid>
              <a:tr h="370840">
                <a:tc>
                  <a:txBody>
                    <a:bodyPr/>
                    <a:lstStyle/>
                    <a:p>
                      <a:r>
                        <a:rPr lang="en-US" dirty="0">
                          <a:effectLst/>
                        </a:rPr>
                        <a:t>OK to compute....</a:t>
                      </a:r>
                    </a:p>
                  </a:txBody>
                  <a:tcPr marL="19050" marR="19050" marT="19050" marB="19050" anchor="ctr"/>
                </a:tc>
                <a:tc>
                  <a:txBody>
                    <a:bodyPr/>
                    <a:lstStyle/>
                    <a:p>
                      <a:r>
                        <a:rPr lang="en-US">
                          <a:effectLst/>
                        </a:rPr>
                        <a:t>Nominal</a:t>
                      </a:r>
                    </a:p>
                  </a:txBody>
                  <a:tcPr marL="19050" marR="19050" marT="19050" marB="19050" anchor="ctr"/>
                </a:tc>
                <a:tc>
                  <a:txBody>
                    <a:bodyPr/>
                    <a:lstStyle/>
                    <a:p>
                      <a:r>
                        <a:rPr lang="en-US">
                          <a:effectLst/>
                        </a:rPr>
                        <a:t>Ordinal</a:t>
                      </a:r>
                    </a:p>
                  </a:txBody>
                  <a:tcPr marL="19050" marR="19050" marT="19050" marB="19050" anchor="ctr"/>
                </a:tc>
                <a:tc>
                  <a:txBody>
                    <a:bodyPr/>
                    <a:lstStyle/>
                    <a:p>
                      <a:r>
                        <a:rPr lang="en-US">
                          <a:effectLst/>
                        </a:rPr>
                        <a:t>Interval</a:t>
                      </a:r>
                    </a:p>
                  </a:txBody>
                  <a:tcPr marL="19050" marR="19050" marT="19050" marB="19050" anchor="ctr"/>
                </a:tc>
                <a:tc>
                  <a:txBody>
                    <a:bodyPr/>
                    <a:lstStyle/>
                    <a:p>
                      <a:r>
                        <a:rPr lang="en-US">
                          <a:effectLst/>
                        </a:rPr>
                        <a:t>Ratio</a:t>
                      </a:r>
                    </a:p>
                  </a:txBody>
                  <a:tcPr marL="19050" marR="19050" marT="19050" marB="19050" anchor="ctr"/>
                </a:tc>
                <a:extLst>
                  <a:ext uri="{0D108BD9-81ED-4DB2-BD59-A6C34878D82A}">
                    <a16:rowId xmlns:a16="http://schemas.microsoft.com/office/drawing/2014/main" val="4198626833"/>
                  </a:ext>
                </a:extLst>
              </a:tr>
              <a:tr h="370840">
                <a:tc>
                  <a:txBody>
                    <a:bodyPr/>
                    <a:lstStyle/>
                    <a:p>
                      <a:r>
                        <a:rPr lang="en-US" dirty="0">
                          <a:effectLst/>
                        </a:rPr>
                        <a:t>frequency distribution</a:t>
                      </a:r>
                    </a:p>
                  </a:txBody>
                  <a:tcPr marL="19050" marR="19050" marT="19050" marB="19050" anchor="ctr"/>
                </a:tc>
                <a:tc>
                  <a:txBody>
                    <a:bodyPr/>
                    <a:lstStyle/>
                    <a:p>
                      <a:r>
                        <a:rPr lang="en-US" dirty="0">
                          <a:effectLst/>
                        </a:rPr>
                        <a:t>Yes</a:t>
                      </a:r>
                    </a:p>
                  </a:txBody>
                  <a:tcPr marL="19050" marR="19050" marT="19050" marB="19050" anchor="ctr"/>
                </a:tc>
                <a:tc>
                  <a:txBody>
                    <a:bodyPr/>
                    <a:lstStyle/>
                    <a:p>
                      <a:r>
                        <a:rPr lang="en-US">
                          <a:effectLst/>
                        </a:rPr>
                        <a:t>Yes</a:t>
                      </a:r>
                    </a:p>
                  </a:txBody>
                  <a:tcPr marL="19050" marR="19050" marT="19050" marB="19050" anchor="ctr"/>
                </a:tc>
                <a:tc>
                  <a:txBody>
                    <a:bodyPr/>
                    <a:lstStyle/>
                    <a:p>
                      <a:r>
                        <a:rPr lang="en-US">
                          <a:effectLst/>
                        </a:rPr>
                        <a:t>Yes</a:t>
                      </a:r>
                    </a:p>
                  </a:txBody>
                  <a:tcPr marL="19050" marR="19050" marT="19050" marB="19050" anchor="ctr"/>
                </a:tc>
                <a:tc>
                  <a:txBody>
                    <a:bodyPr/>
                    <a:lstStyle/>
                    <a:p>
                      <a:r>
                        <a:rPr lang="en-US" dirty="0">
                          <a:effectLst/>
                        </a:rPr>
                        <a:t>Yes</a:t>
                      </a:r>
                    </a:p>
                  </a:txBody>
                  <a:tcPr marL="19050" marR="19050" marT="19050" marB="19050" anchor="ctr"/>
                </a:tc>
                <a:extLst>
                  <a:ext uri="{0D108BD9-81ED-4DB2-BD59-A6C34878D82A}">
                    <a16:rowId xmlns:a16="http://schemas.microsoft.com/office/drawing/2014/main" val="3991937936"/>
                  </a:ext>
                </a:extLst>
              </a:tr>
              <a:tr h="370840">
                <a:tc>
                  <a:txBody>
                    <a:bodyPr/>
                    <a:lstStyle/>
                    <a:p>
                      <a:r>
                        <a:rPr lang="en-US" dirty="0">
                          <a:effectLst/>
                        </a:rPr>
                        <a:t>median and percentiles</a:t>
                      </a:r>
                    </a:p>
                  </a:txBody>
                  <a:tcPr marL="19050" marR="19050" marT="19050" marB="19050" anchor="ctr"/>
                </a:tc>
                <a:tc>
                  <a:txBody>
                    <a:bodyPr/>
                    <a:lstStyle/>
                    <a:p>
                      <a:r>
                        <a:rPr lang="en-US">
                          <a:effectLst/>
                        </a:rPr>
                        <a:t>No</a:t>
                      </a:r>
                    </a:p>
                  </a:txBody>
                  <a:tcPr marL="19050" marR="19050" marT="19050" marB="19050" anchor="ctr"/>
                </a:tc>
                <a:tc>
                  <a:txBody>
                    <a:bodyPr/>
                    <a:lstStyle/>
                    <a:p>
                      <a:r>
                        <a:rPr lang="en-US">
                          <a:effectLst/>
                        </a:rPr>
                        <a:t>Yes</a:t>
                      </a:r>
                    </a:p>
                  </a:txBody>
                  <a:tcPr marL="19050" marR="19050" marT="19050" marB="19050" anchor="ctr"/>
                </a:tc>
                <a:tc>
                  <a:txBody>
                    <a:bodyPr/>
                    <a:lstStyle/>
                    <a:p>
                      <a:r>
                        <a:rPr lang="en-US">
                          <a:effectLst/>
                        </a:rPr>
                        <a:t>Yes</a:t>
                      </a:r>
                    </a:p>
                  </a:txBody>
                  <a:tcPr marL="19050" marR="19050" marT="19050" marB="19050" anchor="ctr"/>
                </a:tc>
                <a:tc>
                  <a:txBody>
                    <a:bodyPr/>
                    <a:lstStyle/>
                    <a:p>
                      <a:r>
                        <a:rPr lang="en-US">
                          <a:effectLst/>
                        </a:rPr>
                        <a:t>Yes</a:t>
                      </a:r>
                    </a:p>
                  </a:txBody>
                  <a:tcPr marL="19050" marR="19050" marT="19050" marB="19050" anchor="ctr"/>
                </a:tc>
                <a:extLst>
                  <a:ext uri="{0D108BD9-81ED-4DB2-BD59-A6C34878D82A}">
                    <a16:rowId xmlns:a16="http://schemas.microsoft.com/office/drawing/2014/main" val="1681164139"/>
                  </a:ext>
                </a:extLst>
              </a:tr>
              <a:tr h="370840">
                <a:tc>
                  <a:txBody>
                    <a:bodyPr/>
                    <a:lstStyle/>
                    <a:p>
                      <a:r>
                        <a:rPr lang="en-US" dirty="0">
                          <a:effectLst/>
                        </a:rPr>
                        <a:t>add or subtract</a:t>
                      </a:r>
                    </a:p>
                  </a:txBody>
                  <a:tcPr marL="19050" marR="19050" marT="19050" marB="19050" anchor="ctr"/>
                </a:tc>
                <a:tc>
                  <a:txBody>
                    <a:bodyPr/>
                    <a:lstStyle/>
                    <a:p>
                      <a:r>
                        <a:rPr lang="en-US">
                          <a:effectLst/>
                        </a:rPr>
                        <a:t>No</a:t>
                      </a:r>
                    </a:p>
                  </a:txBody>
                  <a:tcPr marL="19050" marR="19050" marT="19050" marB="19050" anchor="ctr"/>
                </a:tc>
                <a:tc>
                  <a:txBody>
                    <a:bodyPr/>
                    <a:lstStyle/>
                    <a:p>
                      <a:r>
                        <a:rPr lang="en-US">
                          <a:effectLst/>
                        </a:rPr>
                        <a:t>No</a:t>
                      </a:r>
                    </a:p>
                  </a:txBody>
                  <a:tcPr marL="19050" marR="19050" marT="19050" marB="19050" anchor="ctr"/>
                </a:tc>
                <a:tc>
                  <a:txBody>
                    <a:bodyPr/>
                    <a:lstStyle/>
                    <a:p>
                      <a:r>
                        <a:rPr lang="en-US">
                          <a:effectLst/>
                        </a:rPr>
                        <a:t>Yes</a:t>
                      </a:r>
                    </a:p>
                  </a:txBody>
                  <a:tcPr marL="19050" marR="19050" marT="19050" marB="19050" anchor="ctr"/>
                </a:tc>
                <a:tc>
                  <a:txBody>
                    <a:bodyPr/>
                    <a:lstStyle/>
                    <a:p>
                      <a:r>
                        <a:rPr lang="en-US">
                          <a:effectLst/>
                        </a:rPr>
                        <a:t>Yes</a:t>
                      </a:r>
                    </a:p>
                  </a:txBody>
                  <a:tcPr marL="19050" marR="19050" marT="19050" marB="19050" anchor="ctr"/>
                </a:tc>
                <a:extLst>
                  <a:ext uri="{0D108BD9-81ED-4DB2-BD59-A6C34878D82A}">
                    <a16:rowId xmlns:a16="http://schemas.microsoft.com/office/drawing/2014/main" val="1395041805"/>
                  </a:ext>
                </a:extLst>
              </a:tr>
              <a:tr h="370840">
                <a:tc>
                  <a:txBody>
                    <a:bodyPr/>
                    <a:lstStyle/>
                    <a:p>
                      <a:r>
                        <a:rPr lang="en-US" dirty="0">
                          <a:effectLst/>
                        </a:rPr>
                        <a:t>mean, standard deviation, standard error of the mean</a:t>
                      </a:r>
                    </a:p>
                  </a:txBody>
                  <a:tcPr marL="19050" marR="19050" marT="19050" marB="19050" anchor="ctr"/>
                </a:tc>
                <a:tc>
                  <a:txBody>
                    <a:bodyPr/>
                    <a:lstStyle/>
                    <a:p>
                      <a:r>
                        <a:rPr lang="en-US">
                          <a:effectLst/>
                        </a:rPr>
                        <a:t>No</a:t>
                      </a:r>
                    </a:p>
                  </a:txBody>
                  <a:tcPr marL="19050" marR="19050" marT="19050" marB="19050" anchor="ctr"/>
                </a:tc>
                <a:tc>
                  <a:txBody>
                    <a:bodyPr/>
                    <a:lstStyle/>
                    <a:p>
                      <a:r>
                        <a:rPr lang="en-US">
                          <a:effectLst/>
                        </a:rPr>
                        <a:t>No</a:t>
                      </a:r>
                    </a:p>
                  </a:txBody>
                  <a:tcPr marL="19050" marR="19050" marT="19050" marB="19050" anchor="ctr"/>
                </a:tc>
                <a:tc>
                  <a:txBody>
                    <a:bodyPr/>
                    <a:lstStyle/>
                    <a:p>
                      <a:r>
                        <a:rPr lang="en-US">
                          <a:effectLst/>
                        </a:rPr>
                        <a:t>Yes</a:t>
                      </a:r>
                    </a:p>
                  </a:txBody>
                  <a:tcPr marL="19050" marR="19050" marT="19050" marB="19050" anchor="ctr"/>
                </a:tc>
                <a:tc>
                  <a:txBody>
                    <a:bodyPr/>
                    <a:lstStyle/>
                    <a:p>
                      <a:r>
                        <a:rPr lang="en-US">
                          <a:effectLst/>
                        </a:rPr>
                        <a:t>Yes</a:t>
                      </a:r>
                    </a:p>
                  </a:txBody>
                  <a:tcPr marL="19050" marR="19050" marT="19050" marB="19050" anchor="ctr"/>
                </a:tc>
                <a:extLst>
                  <a:ext uri="{0D108BD9-81ED-4DB2-BD59-A6C34878D82A}">
                    <a16:rowId xmlns:a16="http://schemas.microsoft.com/office/drawing/2014/main" val="1698645233"/>
                  </a:ext>
                </a:extLst>
              </a:tr>
              <a:tr h="370840">
                <a:tc>
                  <a:txBody>
                    <a:bodyPr/>
                    <a:lstStyle/>
                    <a:p>
                      <a:r>
                        <a:rPr lang="en-US" dirty="0">
                          <a:effectLst/>
                        </a:rPr>
                        <a:t>ratio, or coefficient of variation</a:t>
                      </a:r>
                    </a:p>
                  </a:txBody>
                  <a:tcPr marL="19050" marR="19050" marT="19050" marB="19050" anchor="ctr"/>
                </a:tc>
                <a:tc>
                  <a:txBody>
                    <a:bodyPr/>
                    <a:lstStyle/>
                    <a:p>
                      <a:r>
                        <a:rPr lang="en-US">
                          <a:effectLst/>
                        </a:rPr>
                        <a:t>No</a:t>
                      </a:r>
                    </a:p>
                  </a:txBody>
                  <a:tcPr marL="19050" marR="19050" marT="19050" marB="19050" anchor="ctr"/>
                </a:tc>
                <a:tc>
                  <a:txBody>
                    <a:bodyPr/>
                    <a:lstStyle/>
                    <a:p>
                      <a:r>
                        <a:rPr lang="en-US">
                          <a:effectLst/>
                        </a:rPr>
                        <a:t>No</a:t>
                      </a:r>
                    </a:p>
                  </a:txBody>
                  <a:tcPr marL="19050" marR="19050" marT="19050" marB="19050" anchor="ctr"/>
                </a:tc>
                <a:tc>
                  <a:txBody>
                    <a:bodyPr/>
                    <a:lstStyle/>
                    <a:p>
                      <a:r>
                        <a:rPr lang="en-US">
                          <a:effectLst/>
                        </a:rPr>
                        <a:t>No</a:t>
                      </a:r>
                    </a:p>
                  </a:txBody>
                  <a:tcPr marL="19050" marR="19050" marT="19050" marB="19050" anchor="ctr"/>
                </a:tc>
                <a:tc>
                  <a:txBody>
                    <a:bodyPr/>
                    <a:lstStyle/>
                    <a:p>
                      <a:r>
                        <a:rPr lang="en-US" dirty="0">
                          <a:effectLst/>
                        </a:rPr>
                        <a:t>Yes</a:t>
                      </a:r>
                    </a:p>
                  </a:txBody>
                  <a:tcPr marL="19050" marR="19050" marT="19050" marB="19050" anchor="ctr"/>
                </a:tc>
                <a:extLst>
                  <a:ext uri="{0D108BD9-81ED-4DB2-BD59-A6C34878D82A}">
                    <a16:rowId xmlns:a16="http://schemas.microsoft.com/office/drawing/2014/main" val="554942601"/>
                  </a:ext>
                </a:extLst>
              </a:tr>
            </a:tbl>
          </a:graphicData>
        </a:graphic>
      </p:graphicFrame>
      <p:grpSp>
        <p:nvGrpSpPr>
          <p:cNvPr id="14" name="Group 13">
            <a:extLst>
              <a:ext uri="{FF2B5EF4-FFF2-40B4-BE49-F238E27FC236}">
                <a16:creationId xmlns:a16="http://schemas.microsoft.com/office/drawing/2014/main" id="{3F2F0D24-25ED-BB4B-A45C-68BE8B852BF9}"/>
              </a:ext>
            </a:extLst>
          </p:cNvPr>
          <p:cNvGrpSpPr/>
          <p:nvPr/>
        </p:nvGrpSpPr>
        <p:grpSpPr>
          <a:xfrm>
            <a:off x="2010296" y="2882684"/>
            <a:ext cx="8324869" cy="3502252"/>
            <a:chOff x="486295" y="2278251"/>
            <a:chExt cx="8324869" cy="3502252"/>
          </a:xfrm>
        </p:grpSpPr>
        <p:grpSp>
          <p:nvGrpSpPr>
            <p:cNvPr id="9" name="Group 8">
              <a:extLst>
                <a:ext uri="{FF2B5EF4-FFF2-40B4-BE49-F238E27FC236}">
                  <a16:creationId xmlns:a16="http://schemas.microsoft.com/office/drawing/2014/main" id="{EF87F76E-CF20-504E-B7EC-1FFBC68FAD51}"/>
                </a:ext>
              </a:extLst>
            </p:cNvPr>
            <p:cNvGrpSpPr/>
            <p:nvPr/>
          </p:nvGrpSpPr>
          <p:grpSpPr>
            <a:xfrm>
              <a:off x="486295" y="2278251"/>
              <a:ext cx="8324869" cy="3502252"/>
              <a:chOff x="486295" y="2278251"/>
              <a:chExt cx="8324869" cy="3502252"/>
            </a:xfrm>
          </p:grpSpPr>
          <p:sp>
            <p:nvSpPr>
              <p:cNvPr id="7" name="Rectangle 6">
                <a:extLst>
                  <a:ext uri="{FF2B5EF4-FFF2-40B4-BE49-F238E27FC236}">
                    <a16:creationId xmlns:a16="http://schemas.microsoft.com/office/drawing/2014/main" id="{65CD29B3-9725-B74A-88B5-16F8ACEBC7D6}"/>
                  </a:ext>
                </a:extLst>
              </p:cNvPr>
              <p:cNvSpPr/>
              <p:nvPr/>
            </p:nvSpPr>
            <p:spPr>
              <a:xfrm>
                <a:off x="2666159" y="2278251"/>
                <a:ext cx="6145005" cy="29776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EACD47AE-AAE3-2F43-8268-39AFF0A2A96E}"/>
                  </a:ext>
                </a:extLst>
              </p:cNvPr>
              <p:cNvSpPr/>
              <p:nvPr/>
            </p:nvSpPr>
            <p:spPr>
              <a:xfrm>
                <a:off x="486295" y="2802848"/>
                <a:ext cx="6145005" cy="29776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0" name="TextBox 9">
              <a:extLst>
                <a:ext uri="{FF2B5EF4-FFF2-40B4-BE49-F238E27FC236}">
                  <a16:creationId xmlns:a16="http://schemas.microsoft.com/office/drawing/2014/main" id="{5CEBAEAF-E896-B745-B7A6-EDA9DECF6B32}"/>
                </a:ext>
              </a:extLst>
            </p:cNvPr>
            <p:cNvSpPr txBox="1"/>
            <p:nvPr/>
          </p:nvSpPr>
          <p:spPr>
            <a:xfrm>
              <a:off x="3295325" y="2355743"/>
              <a:ext cx="526943" cy="369614"/>
            </a:xfrm>
            <a:prstGeom prst="rect">
              <a:avLst/>
            </a:prstGeom>
            <a:noFill/>
          </p:spPr>
          <p:txBody>
            <a:bodyPr wrap="square" rtlCol="0">
              <a:spAutoFit/>
            </a:bodyPr>
            <a:lstStyle/>
            <a:p>
              <a:r>
                <a:rPr lang="en-US" dirty="0"/>
                <a:t>?</a:t>
              </a:r>
            </a:p>
          </p:txBody>
        </p:sp>
        <p:sp>
          <p:nvSpPr>
            <p:cNvPr id="11" name="TextBox 10">
              <a:extLst>
                <a:ext uri="{FF2B5EF4-FFF2-40B4-BE49-F238E27FC236}">
                  <a16:creationId xmlns:a16="http://schemas.microsoft.com/office/drawing/2014/main" id="{A0400388-2D63-994A-BEDE-40F29586CE8F}"/>
                </a:ext>
              </a:extLst>
            </p:cNvPr>
            <p:cNvSpPr txBox="1"/>
            <p:nvPr/>
          </p:nvSpPr>
          <p:spPr>
            <a:xfrm>
              <a:off x="4594485" y="2355743"/>
              <a:ext cx="526943" cy="369614"/>
            </a:xfrm>
            <a:prstGeom prst="rect">
              <a:avLst/>
            </a:prstGeom>
            <a:noFill/>
          </p:spPr>
          <p:txBody>
            <a:bodyPr wrap="square" rtlCol="0">
              <a:spAutoFit/>
            </a:bodyPr>
            <a:lstStyle/>
            <a:p>
              <a:r>
                <a:rPr lang="en-US" dirty="0"/>
                <a:t>?</a:t>
              </a:r>
            </a:p>
          </p:txBody>
        </p:sp>
        <p:sp>
          <p:nvSpPr>
            <p:cNvPr id="12" name="TextBox 11">
              <a:extLst>
                <a:ext uri="{FF2B5EF4-FFF2-40B4-BE49-F238E27FC236}">
                  <a16:creationId xmlns:a16="http://schemas.microsoft.com/office/drawing/2014/main" id="{E914FA39-4880-FB44-9061-926B1BF14CFD}"/>
                </a:ext>
              </a:extLst>
            </p:cNvPr>
            <p:cNvSpPr txBox="1"/>
            <p:nvPr/>
          </p:nvSpPr>
          <p:spPr>
            <a:xfrm>
              <a:off x="6114041" y="2355743"/>
              <a:ext cx="526943" cy="369614"/>
            </a:xfrm>
            <a:prstGeom prst="rect">
              <a:avLst/>
            </a:prstGeom>
            <a:noFill/>
          </p:spPr>
          <p:txBody>
            <a:bodyPr wrap="square" rtlCol="0">
              <a:spAutoFit/>
            </a:bodyPr>
            <a:lstStyle/>
            <a:p>
              <a:r>
                <a:rPr lang="en-US" dirty="0"/>
                <a:t>?</a:t>
              </a:r>
            </a:p>
          </p:txBody>
        </p:sp>
        <p:sp>
          <p:nvSpPr>
            <p:cNvPr id="13" name="TextBox 12">
              <a:extLst>
                <a:ext uri="{FF2B5EF4-FFF2-40B4-BE49-F238E27FC236}">
                  <a16:creationId xmlns:a16="http://schemas.microsoft.com/office/drawing/2014/main" id="{DD66F424-458F-7845-B1CB-159CEC050FDC}"/>
                </a:ext>
              </a:extLst>
            </p:cNvPr>
            <p:cNvSpPr txBox="1"/>
            <p:nvPr/>
          </p:nvSpPr>
          <p:spPr>
            <a:xfrm>
              <a:off x="7767267" y="2355743"/>
              <a:ext cx="526943" cy="369614"/>
            </a:xfrm>
            <a:prstGeom prst="rect">
              <a:avLst/>
            </a:prstGeom>
            <a:noFill/>
          </p:spPr>
          <p:txBody>
            <a:bodyPr wrap="square" rtlCol="0">
              <a:spAutoFit/>
            </a:bodyPr>
            <a:lstStyle/>
            <a:p>
              <a:r>
                <a:rPr lang="en-US" dirty="0"/>
                <a:t>?</a:t>
              </a:r>
            </a:p>
          </p:txBody>
        </p:sp>
      </p:grpSp>
      <p:sp>
        <p:nvSpPr>
          <p:cNvPr id="3" name="Slide Number Placeholder 2">
            <a:extLst>
              <a:ext uri="{FF2B5EF4-FFF2-40B4-BE49-F238E27FC236}">
                <a16:creationId xmlns:a16="http://schemas.microsoft.com/office/drawing/2014/main" id="{199D103F-6C38-4914-AE62-8BADDD14F136}"/>
              </a:ext>
            </a:extLst>
          </p:cNvPr>
          <p:cNvSpPr>
            <a:spLocks noGrp="1"/>
          </p:cNvSpPr>
          <p:nvPr>
            <p:ph type="sldNum" sz="quarter" idx="11"/>
          </p:nvPr>
        </p:nvSpPr>
        <p:spPr/>
        <p:txBody>
          <a:bodyPr/>
          <a:lstStyle/>
          <a:p>
            <a:fld id="{AE9108BD-1B63-5E42-A3EF-D85B2E21F76C}" type="slidenum">
              <a:rPr lang="en-US" smtClean="0"/>
              <a:t>11</a:t>
            </a:fld>
            <a:endParaRPr lang="en-US"/>
          </a:p>
        </p:txBody>
      </p:sp>
    </p:spTree>
    <p:extLst>
      <p:ext uri="{BB962C8B-B14F-4D97-AF65-F5344CB8AC3E}">
        <p14:creationId xmlns:p14="http://schemas.microsoft.com/office/powerpoint/2010/main" val="1524542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7513D-166D-7A4B-8C18-0672F1C08DEE}"/>
              </a:ext>
            </a:extLst>
          </p:cNvPr>
          <p:cNvSpPr>
            <a:spLocks noGrp="1"/>
          </p:cNvSpPr>
          <p:nvPr>
            <p:ph type="title"/>
          </p:nvPr>
        </p:nvSpPr>
        <p:spPr/>
        <p:txBody>
          <a:bodyPr/>
          <a:lstStyle/>
          <a:p>
            <a:r>
              <a:rPr lang="en-US" dirty="0"/>
              <a:t>General Rules</a:t>
            </a:r>
          </a:p>
        </p:txBody>
      </p:sp>
      <p:graphicFrame>
        <p:nvGraphicFramePr>
          <p:cNvPr id="6" name="Table 5">
            <a:extLst>
              <a:ext uri="{FF2B5EF4-FFF2-40B4-BE49-F238E27FC236}">
                <a16:creationId xmlns:a16="http://schemas.microsoft.com/office/drawing/2014/main" id="{BF1D219B-9325-8B43-914A-FBD7AE3B2BA7}"/>
              </a:ext>
            </a:extLst>
          </p:cNvPr>
          <p:cNvGraphicFramePr>
            <a:graphicFrameLocks noGrp="1"/>
          </p:cNvGraphicFramePr>
          <p:nvPr/>
        </p:nvGraphicFramePr>
        <p:xfrm>
          <a:off x="2010295" y="1892946"/>
          <a:ext cx="8216380" cy="3578860"/>
        </p:xfrm>
        <a:graphic>
          <a:graphicData uri="http://schemas.openxmlformats.org/drawingml/2006/table">
            <a:tbl>
              <a:tblPr firstRow="1" bandRow="1">
                <a:tableStyleId>{5C22544A-7EE6-4342-B048-85BDC9FD1C3A}</a:tableStyleId>
              </a:tblPr>
              <a:tblGrid>
                <a:gridCol w="2179413">
                  <a:extLst>
                    <a:ext uri="{9D8B030D-6E8A-4147-A177-3AD203B41FA5}">
                      <a16:colId xmlns:a16="http://schemas.microsoft.com/office/drawing/2014/main" val="2461690"/>
                    </a:ext>
                  </a:extLst>
                </a:gridCol>
                <a:gridCol w="1394848">
                  <a:extLst>
                    <a:ext uri="{9D8B030D-6E8A-4147-A177-3AD203B41FA5}">
                      <a16:colId xmlns:a16="http://schemas.microsoft.com/office/drawing/2014/main" val="369908517"/>
                    </a:ext>
                  </a:extLst>
                </a:gridCol>
                <a:gridCol w="1472339">
                  <a:extLst>
                    <a:ext uri="{9D8B030D-6E8A-4147-A177-3AD203B41FA5}">
                      <a16:colId xmlns:a16="http://schemas.microsoft.com/office/drawing/2014/main" val="2072379626"/>
                    </a:ext>
                  </a:extLst>
                </a:gridCol>
                <a:gridCol w="1526504">
                  <a:extLst>
                    <a:ext uri="{9D8B030D-6E8A-4147-A177-3AD203B41FA5}">
                      <a16:colId xmlns:a16="http://schemas.microsoft.com/office/drawing/2014/main" val="483072765"/>
                    </a:ext>
                  </a:extLst>
                </a:gridCol>
                <a:gridCol w="1643276">
                  <a:extLst>
                    <a:ext uri="{9D8B030D-6E8A-4147-A177-3AD203B41FA5}">
                      <a16:colId xmlns:a16="http://schemas.microsoft.com/office/drawing/2014/main" val="2533853534"/>
                    </a:ext>
                  </a:extLst>
                </a:gridCol>
              </a:tblGrid>
              <a:tr h="370840">
                <a:tc>
                  <a:txBody>
                    <a:bodyPr/>
                    <a:lstStyle/>
                    <a:p>
                      <a:r>
                        <a:rPr lang="en-US" dirty="0">
                          <a:effectLst/>
                        </a:rPr>
                        <a:t>OK to compute....</a:t>
                      </a:r>
                    </a:p>
                  </a:txBody>
                  <a:tcPr marL="19050" marR="19050" marT="19050" marB="19050" anchor="ctr"/>
                </a:tc>
                <a:tc>
                  <a:txBody>
                    <a:bodyPr/>
                    <a:lstStyle/>
                    <a:p>
                      <a:r>
                        <a:rPr lang="en-US">
                          <a:effectLst/>
                        </a:rPr>
                        <a:t>Nominal</a:t>
                      </a:r>
                    </a:p>
                  </a:txBody>
                  <a:tcPr marL="19050" marR="19050" marT="19050" marB="19050" anchor="ctr"/>
                </a:tc>
                <a:tc>
                  <a:txBody>
                    <a:bodyPr/>
                    <a:lstStyle/>
                    <a:p>
                      <a:r>
                        <a:rPr lang="en-US">
                          <a:effectLst/>
                        </a:rPr>
                        <a:t>Ordinal</a:t>
                      </a:r>
                    </a:p>
                  </a:txBody>
                  <a:tcPr marL="19050" marR="19050" marT="19050" marB="19050" anchor="ctr"/>
                </a:tc>
                <a:tc>
                  <a:txBody>
                    <a:bodyPr/>
                    <a:lstStyle/>
                    <a:p>
                      <a:r>
                        <a:rPr lang="en-US">
                          <a:effectLst/>
                        </a:rPr>
                        <a:t>Interval</a:t>
                      </a:r>
                    </a:p>
                  </a:txBody>
                  <a:tcPr marL="19050" marR="19050" marT="19050" marB="19050" anchor="ctr"/>
                </a:tc>
                <a:tc>
                  <a:txBody>
                    <a:bodyPr/>
                    <a:lstStyle/>
                    <a:p>
                      <a:r>
                        <a:rPr lang="en-US">
                          <a:effectLst/>
                        </a:rPr>
                        <a:t>Ratio</a:t>
                      </a:r>
                    </a:p>
                  </a:txBody>
                  <a:tcPr marL="19050" marR="19050" marT="19050" marB="19050" anchor="ctr"/>
                </a:tc>
                <a:extLst>
                  <a:ext uri="{0D108BD9-81ED-4DB2-BD59-A6C34878D82A}">
                    <a16:rowId xmlns:a16="http://schemas.microsoft.com/office/drawing/2014/main" val="4198626833"/>
                  </a:ext>
                </a:extLst>
              </a:tr>
              <a:tr h="370840">
                <a:tc>
                  <a:txBody>
                    <a:bodyPr/>
                    <a:lstStyle/>
                    <a:p>
                      <a:r>
                        <a:rPr lang="en-US" dirty="0">
                          <a:effectLst/>
                        </a:rPr>
                        <a:t>frequency distribution</a:t>
                      </a:r>
                    </a:p>
                  </a:txBody>
                  <a:tcPr marL="19050" marR="19050" marT="19050" marB="19050" anchor="ctr"/>
                </a:tc>
                <a:tc>
                  <a:txBody>
                    <a:bodyPr/>
                    <a:lstStyle/>
                    <a:p>
                      <a:r>
                        <a:rPr lang="en-US" dirty="0">
                          <a:effectLst/>
                        </a:rPr>
                        <a:t>Yes</a:t>
                      </a:r>
                    </a:p>
                  </a:txBody>
                  <a:tcPr marL="19050" marR="19050" marT="19050" marB="19050" anchor="ctr"/>
                </a:tc>
                <a:tc>
                  <a:txBody>
                    <a:bodyPr/>
                    <a:lstStyle/>
                    <a:p>
                      <a:r>
                        <a:rPr lang="en-US">
                          <a:effectLst/>
                        </a:rPr>
                        <a:t>Yes</a:t>
                      </a:r>
                    </a:p>
                  </a:txBody>
                  <a:tcPr marL="19050" marR="19050" marT="19050" marB="19050" anchor="ctr"/>
                </a:tc>
                <a:tc>
                  <a:txBody>
                    <a:bodyPr/>
                    <a:lstStyle/>
                    <a:p>
                      <a:r>
                        <a:rPr lang="en-US">
                          <a:effectLst/>
                        </a:rPr>
                        <a:t>Yes</a:t>
                      </a:r>
                    </a:p>
                  </a:txBody>
                  <a:tcPr marL="19050" marR="19050" marT="19050" marB="19050" anchor="ctr"/>
                </a:tc>
                <a:tc>
                  <a:txBody>
                    <a:bodyPr/>
                    <a:lstStyle/>
                    <a:p>
                      <a:r>
                        <a:rPr lang="en-US" dirty="0">
                          <a:effectLst/>
                        </a:rPr>
                        <a:t>Yes</a:t>
                      </a:r>
                    </a:p>
                  </a:txBody>
                  <a:tcPr marL="19050" marR="19050" marT="19050" marB="19050" anchor="ctr"/>
                </a:tc>
                <a:extLst>
                  <a:ext uri="{0D108BD9-81ED-4DB2-BD59-A6C34878D82A}">
                    <a16:rowId xmlns:a16="http://schemas.microsoft.com/office/drawing/2014/main" val="3991937936"/>
                  </a:ext>
                </a:extLst>
              </a:tr>
              <a:tr h="370840">
                <a:tc>
                  <a:txBody>
                    <a:bodyPr/>
                    <a:lstStyle/>
                    <a:p>
                      <a:r>
                        <a:rPr lang="en-US" dirty="0">
                          <a:effectLst/>
                        </a:rPr>
                        <a:t>median and percentiles</a:t>
                      </a:r>
                    </a:p>
                  </a:txBody>
                  <a:tcPr marL="19050" marR="19050" marT="19050" marB="19050" anchor="ctr"/>
                </a:tc>
                <a:tc>
                  <a:txBody>
                    <a:bodyPr/>
                    <a:lstStyle/>
                    <a:p>
                      <a:r>
                        <a:rPr lang="en-US">
                          <a:effectLst/>
                        </a:rPr>
                        <a:t>No</a:t>
                      </a:r>
                    </a:p>
                  </a:txBody>
                  <a:tcPr marL="19050" marR="19050" marT="19050" marB="19050" anchor="ctr"/>
                </a:tc>
                <a:tc>
                  <a:txBody>
                    <a:bodyPr/>
                    <a:lstStyle/>
                    <a:p>
                      <a:r>
                        <a:rPr lang="en-US">
                          <a:effectLst/>
                        </a:rPr>
                        <a:t>Yes</a:t>
                      </a:r>
                    </a:p>
                  </a:txBody>
                  <a:tcPr marL="19050" marR="19050" marT="19050" marB="19050" anchor="ctr"/>
                </a:tc>
                <a:tc>
                  <a:txBody>
                    <a:bodyPr/>
                    <a:lstStyle/>
                    <a:p>
                      <a:r>
                        <a:rPr lang="en-US">
                          <a:effectLst/>
                        </a:rPr>
                        <a:t>Yes</a:t>
                      </a:r>
                    </a:p>
                  </a:txBody>
                  <a:tcPr marL="19050" marR="19050" marT="19050" marB="19050" anchor="ctr"/>
                </a:tc>
                <a:tc>
                  <a:txBody>
                    <a:bodyPr/>
                    <a:lstStyle/>
                    <a:p>
                      <a:r>
                        <a:rPr lang="en-US">
                          <a:effectLst/>
                        </a:rPr>
                        <a:t>Yes</a:t>
                      </a:r>
                    </a:p>
                  </a:txBody>
                  <a:tcPr marL="19050" marR="19050" marT="19050" marB="19050" anchor="ctr"/>
                </a:tc>
                <a:extLst>
                  <a:ext uri="{0D108BD9-81ED-4DB2-BD59-A6C34878D82A}">
                    <a16:rowId xmlns:a16="http://schemas.microsoft.com/office/drawing/2014/main" val="1681164139"/>
                  </a:ext>
                </a:extLst>
              </a:tr>
              <a:tr h="370840">
                <a:tc>
                  <a:txBody>
                    <a:bodyPr/>
                    <a:lstStyle/>
                    <a:p>
                      <a:r>
                        <a:rPr lang="en-US" dirty="0">
                          <a:effectLst/>
                        </a:rPr>
                        <a:t>addition or subtraction</a:t>
                      </a:r>
                    </a:p>
                  </a:txBody>
                  <a:tcPr marL="19050" marR="19050" marT="19050" marB="19050" anchor="ctr"/>
                </a:tc>
                <a:tc>
                  <a:txBody>
                    <a:bodyPr/>
                    <a:lstStyle/>
                    <a:p>
                      <a:r>
                        <a:rPr lang="en-US">
                          <a:effectLst/>
                        </a:rPr>
                        <a:t>No</a:t>
                      </a:r>
                    </a:p>
                  </a:txBody>
                  <a:tcPr marL="19050" marR="19050" marT="19050" marB="19050" anchor="ctr"/>
                </a:tc>
                <a:tc>
                  <a:txBody>
                    <a:bodyPr/>
                    <a:lstStyle/>
                    <a:p>
                      <a:r>
                        <a:rPr lang="en-US">
                          <a:effectLst/>
                        </a:rPr>
                        <a:t>No</a:t>
                      </a:r>
                    </a:p>
                  </a:txBody>
                  <a:tcPr marL="19050" marR="19050" marT="19050" marB="19050" anchor="ctr"/>
                </a:tc>
                <a:tc>
                  <a:txBody>
                    <a:bodyPr/>
                    <a:lstStyle/>
                    <a:p>
                      <a:r>
                        <a:rPr lang="en-US">
                          <a:effectLst/>
                        </a:rPr>
                        <a:t>Yes</a:t>
                      </a:r>
                    </a:p>
                  </a:txBody>
                  <a:tcPr marL="19050" marR="19050" marT="19050" marB="19050" anchor="ctr"/>
                </a:tc>
                <a:tc>
                  <a:txBody>
                    <a:bodyPr/>
                    <a:lstStyle/>
                    <a:p>
                      <a:r>
                        <a:rPr lang="en-US">
                          <a:effectLst/>
                        </a:rPr>
                        <a:t>Yes</a:t>
                      </a:r>
                    </a:p>
                  </a:txBody>
                  <a:tcPr marL="19050" marR="19050" marT="19050" marB="19050" anchor="ctr"/>
                </a:tc>
                <a:extLst>
                  <a:ext uri="{0D108BD9-81ED-4DB2-BD59-A6C34878D82A}">
                    <a16:rowId xmlns:a16="http://schemas.microsoft.com/office/drawing/2014/main" val="1395041805"/>
                  </a:ext>
                </a:extLst>
              </a:tr>
              <a:tr h="370840">
                <a:tc>
                  <a:txBody>
                    <a:bodyPr/>
                    <a:lstStyle/>
                    <a:p>
                      <a:r>
                        <a:rPr lang="en-US" dirty="0">
                          <a:effectLst/>
                        </a:rPr>
                        <a:t>mean, standard deviation, standard error of the mean</a:t>
                      </a:r>
                    </a:p>
                  </a:txBody>
                  <a:tcPr marL="19050" marR="19050" marT="19050" marB="19050" anchor="ctr"/>
                </a:tc>
                <a:tc>
                  <a:txBody>
                    <a:bodyPr/>
                    <a:lstStyle/>
                    <a:p>
                      <a:r>
                        <a:rPr lang="en-US">
                          <a:effectLst/>
                        </a:rPr>
                        <a:t>No</a:t>
                      </a:r>
                    </a:p>
                  </a:txBody>
                  <a:tcPr marL="19050" marR="19050" marT="19050" marB="19050" anchor="ctr"/>
                </a:tc>
                <a:tc>
                  <a:txBody>
                    <a:bodyPr/>
                    <a:lstStyle/>
                    <a:p>
                      <a:r>
                        <a:rPr lang="en-US">
                          <a:effectLst/>
                        </a:rPr>
                        <a:t>No</a:t>
                      </a:r>
                    </a:p>
                  </a:txBody>
                  <a:tcPr marL="19050" marR="19050" marT="19050" marB="19050" anchor="ctr"/>
                </a:tc>
                <a:tc>
                  <a:txBody>
                    <a:bodyPr/>
                    <a:lstStyle/>
                    <a:p>
                      <a:r>
                        <a:rPr lang="en-US">
                          <a:effectLst/>
                        </a:rPr>
                        <a:t>Yes</a:t>
                      </a:r>
                    </a:p>
                  </a:txBody>
                  <a:tcPr marL="19050" marR="19050" marT="19050" marB="19050" anchor="ctr"/>
                </a:tc>
                <a:tc>
                  <a:txBody>
                    <a:bodyPr/>
                    <a:lstStyle/>
                    <a:p>
                      <a:r>
                        <a:rPr lang="en-US">
                          <a:effectLst/>
                        </a:rPr>
                        <a:t>Yes</a:t>
                      </a:r>
                    </a:p>
                  </a:txBody>
                  <a:tcPr marL="19050" marR="19050" marT="19050" marB="19050" anchor="ctr"/>
                </a:tc>
                <a:extLst>
                  <a:ext uri="{0D108BD9-81ED-4DB2-BD59-A6C34878D82A}">
                    <a16:rowId xmlns:a16="http://schemas.microsoft.com/office/drawing/2014/main" val="1698645233"/>
                  </a:ext>
                </a:extLst>
              </a:tr>
              <a:tr h="370840">
                <a:tc>
                  <a:txBody>
                    <a:bodyPr/>
                    <a:lstStyle/>
                    <a:p>
                      <a:r>
                        <a:rPr lang="en-US" dirty="0">
                          <a:effectLst/>
                        </a:rPr>
                        <a:t>ratio, or coefficient of variation</a:t>
                      </a:r>
                    </a:p>
                  </a:txBody>
                  <a:tcPr marL="19050" marR="19050" marT="19050" marB="19050" anchor="ctr"/>
                </a:tc>
                <a:tc>
                  <a:txBody>
                    <a:bodyPr/>
                    <a:lstStyle/>
                    <a:p>
                      <a:r>
                        <a:rPr lang="en-US">
                          <a:effectLst/>
                        </a:rPr>
                        <a:t>No</a:t>
                      </a:r>
                    </a:p>
                  </a:txBody>
                  <a:tcPr marL="19050" marR="19050" marT="19050" marB="19050" anchor="ctr"/>
                </a:tc>
                <a:tc>
                  <a:txBody>
                    <a:bodyPr/>
                    <a:lstStyle/>
                    <a:p>
                      <a:r>
                        <a:rPr lang="en-US">
                          <a:effectLst/>
                        </a:rPr>
                        <a:t>No</a:t>
                      </a:r>
                    </a:p>
                  </a:txBody>
                  <a:tcPr marL="19050" marR="19050" marT="19050" marB="19050" anchor="ctr"/>
                </a:tc>
                <a:tc>
                  <a:txBody>
                    <a:bodyPr/>
                    <a:lstStyle/>
                    <a:p>
                      <a:r>
                        <a:rPr lang="en-US">
                          <a:effectLst/>
                        </a:rPr>
                        <a:t>No</a:t>
                      </a:r>
                    </a:p>
                  </a:txBody>
                  <a:tcPr marL="19050" marR="19050" marT="19050" marB="19050" anchor="ctr"/>
                </a:tc>
                <a:tc>
                  <a:txBody>
                    <a:bodyPr/>
                    <a:lstStyle/>
                    <a:p>
                      <a:r>
                        <a:rPr lang="en-US" dirty="0">
                          <a:effectLst/>
                        </a:rPr>
                        <a:t>Yes</a:t>
                      </a:r>
                    </a:p>
                  </a:txBody>
                  <a:tcPr marL="19050" marR="19050" marT="19050" marB="19050" anchor="ctr"/>
                </a:tc>
                <a:extLst>
                  <a:ext uri="{0D108BD9-81ED-4DB2-BD59-A6C34878D82A}">
                    <a16:rowId xmlns:a16="http://schemas.microsoft.com/office/drawing/2014/main" val="554942601"/>
                  </a:ext>
                </a:extLst>
              </a:tr>
            </a:tbl>
          </a:graphicData>
        </a:graphic>
      </p:graphicFrame>
      <p:grpSp>
        <p:nvGrpSpPr>
          <p:cNvPr id="14" name="Group 13">
            <a:extLst>
              <a:ext uri="{FF2B5EF4-FFF2-40B4-BE49-F238E27FC236}">
                <a16:creationId xmlns:a16="http://schemas.microsoft.com/office/drawing/2014/main" id="{3F2F0D24-25ED-BB4B-A45C-68BE8B852BF9}"/>
              </a:ext>
            </a:extLst>
          </p:cNvPr>
          <p:cNvGrpSpPr/>
          <p:nvPr/>
        </p:nvGrpSpPr>
        <p:grpSpPr>
          <a:xfrm>
            <a:off x="2010296" y="3456120"/>
            <a:ext cx="8324869" cy="3502252"/>
            <a:chOff x="486295" y="2278251"/>
            <a:chExt cx="8324869" cy="3502252"/>
          </a:xfrm>
        </p:grpSpPr>
        <p:grpSp>
          <p:nvGrpSpPr>
            <p:cNvPr id="9" name="Group 8">
              <a:extLst>
                <a:ext uri="{FF2B5EF4-FFF2-40B4-BE49-F238E27FC236}">
                  <a16:creationId xmlns:a16="http://schemas.microsoft.com/office/drawing/2014/main" id="{EF87F76E-CF20-504E-B7EC-1FFBC68FAD51}"/>
                </a:ext>
              </a:extLst>
            </p:cNvPr>
            <p:cNvGrpSpPr/>
            <p:nvPr/>
          </p:nvGrpSpPr>
          <p:grpSpPr>
            <a:xfrm>
              <a:off x="486295" y="2278251"/>
              <a:ext cx="8324869" cy="3502252"/>
              <a:chOff x="486295" y="2278251"/>
              <a:chExt cx="8324869" cy="3502252"/>
            </a:xfrm>
          </p:grpSpPr>
          <p:sp>
            <p:nvSpPr>
              <p:cNvPr id="7" name="Rectangle 6">
                <a:extLst>
                  <a:ext uri="{FF2B5EF4-FFF2-40B4-BE49-F238E27FC236}">
                    <a16:creationId xmlns:a16="http://schemas.microsoft.com/office/drawing/2014/main" id="{65CD29B3-9725-B74A-88B5-16F8ACEBC7D6}"/>
                  </a:ext>
                </a:extLst>
              </p:cNvPr>
              <p:cNvSpPr/>
              <p:nvPr/>
            </p:nvSpPr>
            <p:spPr>
              <a:xfrm>
                <a:off x="2666159" y="2278251"/>
                <a:ext cx="6145005" cy="29776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EACD47AE-AAE3-2F43-8268-39AFF0A2A96E}"/>
                  </a:ext>
                </a:extLst>
              </p:cNvPr>
              <p:cNvSpPr/>
              <p:nvPr/>
            </p:nvSpPr>
            <p:spPr>
              <a:xfrm>
                <a:off x="486295" y="2802848"/>
                <a:ext cx="6145005" cy="29776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0" name="TextBox 9">
              <a:extLst>
                <a:ext uri="{FF2B5EF4-FFF2-40B4-BE49-F238E27FC236}">
                  <a16:creationId xmlns:a16="http://schemas.microsoft.com/office/drawing/2014/main" id="{5CEBAEAF-E896-B745-B7A6-EDA9DECF6B32}"/>
                </a:ext>
              </a:extLst>
            </p:cNvPr>
            <p:cNvSpPr txBox="1"/>
            <p:nvPr/>
          </p:nvSpPr>
          <p:spPr>
            <a:xfrm>
              <a:off x="3295325" y="2355743"/>
              <a:ext cx="526943" cy="369614"/>
            </a:xfrm>
            <a:prstGeom prst="rect">
              <a:avLst/>
            </a:prstGeom>
            <a:noFill/>
          </p:spPr>
          <p:txBody>
            <a:bodyPr wrap="square" rtlCol="0">
              <a:spAutoFit/>
            </a:bodyPr>
            <a:lstStyle/>
            <a:p>
              <a:r>
                <a:rPr lang="en-US" dirty="0"/>
                <a:t>?</a:t>
              </a:r>
            </a:p>
          </p:txBody>
        </p:sp>
        <p:sp>
          <p:nvSpPr>
            <p:cNvPr id="11" name="TextBox 10">
              <a:extLst>
                <a:ext uri="{FF2B5EF4-FFF2-40B4-BE49-F238E27FC236}">
                  <a16:creationId xmlns:a16="http://schemas.microsoft.com/office/drawing/2014/main" id="{A0400388-2D63-994A-BEDE-40F29586CE8F}"/>
                </a:ext>
              </a:extLst>
            </p:cNvPr>
            <p:cNvSpPr txBox="1"/>
            <p:nvPr/>
          </p:nvSpPr>
          <p:spPr>
            <a:xfrm>
              <a:off x="4594485" y="2355743"/>
              <a:ext cx="526943" cy="369614"/>
            </a:xfrm>
            <a:prstGeom prst="rect">
              <a:avLst/>
            </a:prstGeom>
            <a:noFill/>
          </p:spPr>
          <p:txBody>
            <a:bodyPr wrap="square" rtlCol="0">
              <a:spAutoFit/>
            </a:bodyPr>
            <a:lstStyle/>
            <a:p>
              <a:r>
                <a:rPr lang="en-US" dirty="0"/>
                <a:t>?</a:t>
              </a:r>
            </a:p>
          </p:txBody>
        </p:sp>
        <p:sp>
          <p:nvSpPr>
            <p:cNvPr id="12" name="TextBox 11">
              <a:extLst>
                <a:ext uri="{FF2B5EF4-FFF2-40B4-BE49-F238E27FC236}">
                  <a16:creationId xmlns:a16="http://schemas.microsoft.com/office/drawing/2014/main" id="{E914FA39-4880-FB44-9061-926B1BF14CFD}"/>
                </a:ext>
              </a:extLst>
            </p:cNvPr>
            <p:cNvSpPr txBox="1"/>
            <p:nvPr/>
          </p:nvSpPr>
          <p:spPr>
            <a:xfrm>
              <a:off x="6114041" y="2355743"/>
              <a:ext cx="526943" cy="369614"/>
            </a:xfrm>
            <a:prstGeom prst="rect">
              <a:avLst/>
            </a:prstGeom>
            <a:noFill/>
          </p:spPr>
          <p:txBody>
            <a:bodyPr wrap="square" rtlCol="0">
              <a:spAutoFit/>
            </a:bodyPr>
            <a:lstStyle/>
            <a:p>
              <a:r>
                <a:rPr lang="en-US" dirty="0"/>
                <a:t>?</a:t>
              </a:r>
            </a:p>
          </p:txBody>
        </p:sp>
        <p:sp>
          <p:nvSpPr>
            <p:cNvPr id="13" name="TextBox 12">
              <a:extLst>
                <a:ext uri="{FF2B5EF4-FFF2-40B4-BE49-F238E27FC236}">
                  <a16:creationId xmlns:a16="http://schemas.microsoft.com/office/drawing/2014/main" id="{DD66F424-458F-7845-B1CB-159CEC050FDC}"/>
                </a:ext>
              </a:extLst>
            </p:cNvPr>
            <p:cNvSpPr txBox="1"/>
            <p:nvPr/>
          </p:nvSpPr>
          <p:spPr>
            <a:xfrm>
              <a:off x="7767267" y="2355743"/>
              <a:ext cx="526943" cy="369614"/>
            </a:xfrm>
            <a:prstGeom prst="rect">
              <a:avLst/>
            </a:prstGeom>
            <a:noFill/>
          </p:spPr>
          <p:txBody>
            <a:bodyPr wrap="square" rtlCol="0">
              <a:spAutoFit/>
            </a:bodyPr>
            <a:lstStyle/>
            <a:p>
              <a:r>
                <a:rPr lang="en-US" dirty="0"/>
                <a:t>?</a:t>
              </a:r>
            </a:p>
          </p:txBody>
        </p:sp>
      </p:grpSp>
      <p:sp>
        <p:nvSpPr>
          <p:cNvPr id="3" name="Slide Number Placeholder 2">
            <a:extLst>
              <a:ext uri="{FF2B5EF4-FFF2-40B4-BE49-F238E27FC236}">
                <a16:creationId xmlns:a16="http://schemas.microsoft.com/office/drawing/2014/main" id="{F9C651D4-6E9F-4AB4-897B-8C3D2F9A8EB2}"/>
              </a:ext>
            </a:extLst>
          </p:cNvPr>
          <p:cNvSpPr>
            <a:spLocks noGrp="1"/>
          </p:cNvSpPr>
          <p:nvPr>
            <p:ph type="sldNum" sz="quarter" idx="11"/>
          </p:nvPr>
        </p:nvSpPr>
        <p:spPr/>
        <p:txBody>
          <a:bodyPr/>
          <a:lstStyle/>
          <a:p>
            <a:fld id="{AE9108BD-1B63-5E42-A3EF-D85B2E21F76C}" type="slidenum">
              <a:rPr lang="en-US" smtClean="0"/>
              <a:t>12</a:t>
            </a:fld>
            <a:endParaRPr lang="en-US"/>
          </a:p>
        </p:txBody>
      </p:sp>
    </p:spTree>
    <p:extLst>
      <p:ext uri="{BB962C8B-B14F-4D97-AF65-F5344CB8AC3E}">
        <p14:creationId xmlns:p14="http://schemas.microsoft.com/office/powerpoint/2010/main" val="1312294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7513D-166D-7A4B-8C18-0672F1C08DEE}"/>
              </a:ext>
            </a:extLst>
          </p:cNvPr>
          <p:cNvSpPr>
            <a:spLocks noGrp="1"/>
          </p:cNvSpPr>
          <p:nvPr>
            <p:ph type="title"/>
          </p:nvPr>
        </p:nvSpPr>
        <p:spPr/>
        <p:txBody>
          <a:bodyPr/>
          <a:lstStyle/>
          <a:p>
            <a:r>
              <a:rPr lang="en-US" dirty="0"/>
              <a:t>General Rules</a:t>
            </a:r>
          </a:p>
        </p:txBody>
      </p:sp>
      <p:graphicFrame>
        <p:nvGraphicFramePr>
          <p:cNvPr id="6" name="Table 5">
            <a:extLst>
              <a:ext uri="{FF2B5EF4-FFF2-40B4-BE49-F238E27FC236}">
                <a16:creationId xmlns:a16="http://schemas.microsoft.com/office/drawing/2014/main" id="{BF1D219B-9325-8B43-914A-FBD7AE3B2BA7}"/>
              </a:ext>
            </a:extLst>
          </p:cNvPr>
          <p:cNvGraphicFramePr>
            <a:graphicFrameLocks noGrp="1"/>
          </p:cNvGraphicFramePr>
          <p:nvPr/>
        </p:nvGraphicFramePr>
        <p:xfrm>
          <a:off x="2010295" y="1892946"/>
          <a:ext cx="8216380" cy="3304540"/>
        </p:xfrm>
        <a:graphic>
          <a:graphicData uri="http://schemas.openxmlformats.org/drawingml/2006/table">
            <a:tbl>
              <a:tblPr firstRow="1" bandRow="1">
                <a:tableStyleId>{5C22544A-7EE6-4342-B048-85BDC9FD1C3A}</a:tableStyleId>
              </a:tblPr>
              <a:tblGrid>
                <a:gridCol w="2179413">
                  <a:extLst>
                    <a:ext uri="{9D8B030D-6E8A-4147-A177-3AD203B41FA5}">
                      <a16:colId xmlns:a16="http://schemas.microsoft.com/office/drawing/2014/main" val="2461690"/>
                    </a:ext>
                  </a:extLst>
                </a:gridCol>
                <a:gridCol w="1394848">
                  <a:extLst>
                    <a:ext uri="{9D8B030D-6E8A-4147-A177-3AD203B41FA5}">
                      <a16:colId xmlns:a16="http://schemas.microsoft.com/office/drawing/2014/main" val="369908517"/>
                    </a:ext>
                  </a:extLst>
                </a:gridCol>
                <a:gridCol w="1472339">
                  <a:extLst>
                    <a:ext uri="{9D8B030D-6E8A-4147-A177-3AD203B41FA5}">
                      <a16:colId xmlns:a16="http://schemas.microsoft.com/office/drawing/2014/main" val="2072379626"/>
                    </a:ext>
                  </a:extLst>
                </a:gridCol>
                <a:gridCol w="1526504">
                  <a:extLst>
                    <a:ext uri="{9D8B030D-6E8A-4147-A177-3AD203B41FA5}">
                      <a16:colId xmlns:a16="http://schemas.microsoft.com/office/drawing/2014/main" val="483072765"/>
                    </a:ext>
                  </a:extLst>
                </a:gridCol>
                <a:gridCol w="1643276">
                  <a:extLst>
                    <a:ext uri="{9D8B030D-6E8A-4147-A177-3AD203B41FA5}">
                      <a16:colId xmlns:a16="http://schemas.microsoft.com/office/drawing/2014/main" val="2533853534"/>
                    </a:ext>
                  </a:extLst>
                </a:gridCol>
              </a:tblGrid>
              <a:tr h="370840">
                <a:tc>
                  <a:txBody>
                    <a:bodyPr/>
                    <a:lstStyle/>
                    <a:p>
                      <a:r>
                        <a:rPr lang="en-US" dirty="0">
                          <a:effectLst/>
                        </a:rPr>
                        <a:t>OK to compute....</a:t>
                      </a:r>
                    </a:p>
                  </a:txBody>
                  <a:tcPr marL="19050" marR="19050" marT="19050" marB="19050" anchor="ctr"/>
                </a:tc>
                <a:tc>
                  <a:txBody>
                    <a:bodyPr/>
                    <a:lstStyle/>
                    <a:p>
                      <a:r>
                        <a:rPr lang="en-US">
                          <a:effectLst/>
                        </a:rPr>
                        <a:t>Nominal</a:t>
                      </a:r>
                    </a:p>
                  </a:txBody>
                  <a:tcPr marL="19050" marR="19050" marT="19050" marB="19050" anchor="ctr"/>
                </a:tc>
                <a:tc>
                  <a:txBody>
                    <a:bodyPr/>
                    <a:lstStyle/>
                    <a:p>
                      <a:r>
                        <a:rPr lang="en-US">
                          <a:effectLst/>
                        </a:rPr>
                        <a:t>Ordinal</a:t>
                      </a:r>
                    </a:p>
                  </a:txBody>
                  <a:tcPr marL="19050" marR="19050" marT="19050" marB="19050" anchor="ctr"/>
                </a:tc>
                <a:tc>
                  <a:txBody>
                    <a:bodyPr/>
                    <a:lstStyle/>
                    <a:p>
                      <a:r>
                        <a:rPr lang="en-US">
                          <a:effectLst/>
                        </a:rPr>
                        <a:t>Interval</a:t>
                      </a:r>
                    </a:p>
                  </a:txBody>
                  <a:tcPr marL="19050" marR="19050" marT="19050" marB="19050" anchor="ctr"/>
                </a:tc>
                <a:tc>
                  <a:txBody>
                    <a:bodyPr/>
                    <a:lstStyle/>
                    <a:p>
                      <a:r>
                        <a:rPr lang="en-US">
                          <a:effectLst/>
                        </a:rPr>
                        <a:t>Ratio</a:t>
                      </a:r>
                    </a:p>
                  </a:txBody>
                  <a:tcPr marL="19050" marR="19050" marT="19050" marB="19050" anchor="ctr"/>
                </a:tc>
                <a:extLst>
                  <a:ext uri="{0D108BD9-81ED-4DB2-BD59-A6C34878D82A}">
                    <a16:rowId xmlns:a16="http://schemas.microsoft.com/office/drawing/2014/main" val="4198626833"/>
                  </a:ext>
                </a:extLst>
              </a:tr>
              <a:tr h="370840">
                <a:tc>
                  <a:txBody>
                    <a:bodyPr/>
                    <a:lstStyle/>
                    <a:p>
                      <a:r>
                        <a:rPr lang="en-US" dirty="0">
                          <a:effectLst/>
                        </a:rPr>
                        <a:t>frequency distribution</a:t>
                      </a:r>
                    </a:p>
                  </a:txBody>
                  <a:tcPr marL="19050" marR="19050" marT="19050" marB="19050" anchor="ctr"/>
                </a:tc>
                <a:tc>
                  <a:txBody>
                    <a:bodyPr/>
                    <a:lstStyle/>
                    <a:p>
                      <a:r>
                        <a:rPr lang="en-US" dirty="0">
                          <a:effectLst/>
                        </a:rPr>
                        <a:t>Yes</a:t>
                      </a:r>
                    </a:p>
                  </a:txBody>
                  <a:tcPr marL="19050" marR="19050" marT="19050" marB="19050" anchor="ctr"/>
                </a:tc>
                <a:tc>
                  <a:txBody>
                    <a:bodyPr/>
                    <a:lstStyle/>
                    <a:p>
                      <a:r>
                        <a:rPr lang="en-US">
                          <a:effectLst/>
                        </a:rPr>
                        <a:t>Yes</a:t>
                      </a:r>
                    </a:p>
                  </a:txBody>
                  <a:tcPr marL="19050" marR="19050" marT="19050" marB="19050" anchor="ctr"/>
                </a:tc>
                <a:tc>
                  <a:txBody>
                    <a:bodyPr/>
                    <a:lstStyle/>
                    <a:p>
                      <a:r>
                        <a:rPr lang="en-US">
                          <a:effectLst/>
                        </a:rPr>
                        <a:t>Yes</a:t>
                      </a:r>
                    </a:p>
                  </a:txBody>
                  <a:tcPr marL="19050" marR="19050" marT="19050" marB="19050" anchor="ctr"/>
                </a:tc>
                <a:tc>
                  <a:txBody>
                    <a:bodyPr/>
                    <a:lstStyle/>
                    <a:p>
                      <a:r>
                        <a:rPr lang="en-US" dirty="0">
                          <a:effectLst/>
                        </a:rPr>
                        <a:t>Yes</a:t>
                      </a:r>
                    </a:p>
                  </a:txBody>
                  <a:tcPr marL="19050" marR="19050" marT="19050" marB="19050" anchor="ctr"/>
                </a:tc>
                <a:extLst>
                  <a:ext uri="{0D108BD9-81ED-4DB2-BD59-A6C34878D82A}">
                    <a16:rowId xmlns:a16="http://schemas.microsoft.com/office/drawing/2014/main" val="3991937936"/>
                  </a:ext>
                </a:extLst>
              </a:tr>
              <a:tr h="370840">
                <a:tc>
                  <a:txBody>
                    <a:bodyPr/>
                    <a:lstStyle/>
                    <a:p>
                      <a:r>
                        <a:rPr lang="en-US" dirty="0">
                          <a:effectLst/>
                        </a:rPr>
                        <a:t>median and percentiles</a:t>
                      </a:r>
                    </a:p>
                  </a:txBody>
                  <a:tcPr marL="19050" marR="19050" marT="19050" marB="19050" anchor="ctr"/>
                </a:tc>
                <a:tc>
                  <a:txBody>
                    <a:bodyPr/>
                    <a:lstStyle/>
                    <a:p>
                      <a:r>
                        <a:rPr lang="en-US">
                          <a:effectLst/>
                        </a:rPr>
                        <a:t>No</a:t>
                      </a:r>
                    </a:p>
                  </a:txBody>
                  <a:tcPr marL="19050" marR="19050" marT="19050" marB="19050" anchor="ctr"/>
                </a:tc>
                <a:tc>
                  <a:txBody>
                    <a:bodyPr/>
                    <a:lstStyle/>
                    <a:p>
                      <a:r>
                        <a:rPr lang="en-US">
                          <a:effectLst/>
                        </a:rPr>
                        <a:t>Yes</a:t>
                      </a:r>
                    </a:p>
                  </a:txBody>
                  <a:tcPr marL="19050" marR="19050" marT="19050" marB="19050" anchor="ctr"/>
                </a:tc>
                <a:tc>
                  <a:txBody>
                    <a:bodyPr/>
                    <a:lstStyle/>
                    <a:p>
                      <a:r>
                        <a:rPr lang="en-US">
                          <a:effectLst/>
                        </a:rPr>
                        <a:t>Yes</a:t>
                      </a:r>
                    </a:p>
                  </a:txBody>
                  <a:tcPr marL="19050" marR="19050" marT="19050" marB="19050" anchor="ctr"/>
                </a:tc>
                <a:tc>
                  <a:txBody>
                    <a:bodyPr/>
                    <a:lstStyle/>
                    <a:p>
                      <a:r>
                        <a:rPr lang="en-US">
                          <a:effectLst/>
                        </a:rPr>
                        <a:t>Yes</a:t>
                      </a:r>
                    </a:p>
                  </a:txBody>
                  <a:tcPr marL="19050" marR="19050" marT="19050" marB="19050" anchor="ctr"/>
                </a:tc>
                <a:extLst>
                  <a:ext uri="{0D108BD9-81ED-4DB2-BD59-A6C34878D82A}">
                    <a16:rowId xmlns:a16="http://schemas.microsoft.com/office/drawing/2014/main" val="1681164139"/>
                  </a:ext>
                </a:extLst>
              </a:tr>
              <a:tr h="370840">
                <a:tc>
                  <a:txBody>
                    <a:bodyPr/>
                    <a:lstStyle/>
                    <a:p>
                      <a:r>
                        <a:rPr lang="en-US" dirty="0">
                          <a:effectLst/>
                        </a:rPr>
                        <a:t>addition or subtraction</a:t>
                      </a:r>
                    </a:p>
                  </a:txBody>
                  <a:tcPr marL="19050" marR="19050" marT="19050" marB="19050" anchor="ctr"/>
                </a:tc>
                <a:tc>
                  <a:txBody>
                    <a:bodyPr/>
                    <a:lstStyle/>
                    <a:p>
                      <a:r>
                        <a:rPr lang="en-US">
                          <a:effectLst/>
                        </a:rPr>
                        <a:t>No</a:t>
                      </a:r>
                    </a:p>
                  </a:txBody>
                  <a:tcPr marL="19050" marR="19050" marT="19050" marB="19050" anchor="ctr"/>
                </a:tc>
                <a:tc>
                  <a:txBody>
                    <a:bodyPr/>
                    <a:lstStyle/>
                    <a:p>
                      <a:r>
                        <a:rPr lang="en-US">
                          <a:effectLst/>
                        </a:rPr>
                        <a:t>No</a:t>
                      </a:r>
                    </a:p>
                  </a:txBody>
                  <a:tcPr marL="19050" marR="19050" marT="19050" marB="19050" anchor="ctr"/>
                </a:tc>
                <a:tc>
                  <a:txBody>
                    <a:bodyPr/>
                    <a:lstStyle/>
                    <a:p>
                      <a:r>
                        <a:rPr lang="en-US">
                          <a:effectLst/>
                        </a:rPr>
                        <a:t>Yes</a:t>
                      </a:r>
                    </a:p>
                  </a:txBody>
                  <a:tcPr marL="19050" marR="19050" marT="19050" marB="19050" anchor="ctr"/>
                </a:tc>
                <a:tc>
                  <a:txBody>
                    <a:bodyPr/>
                    <a:lstStyle/>
                    <a:p>
                      <a:r>
                        <a:rPr lang="en-US">
                          <a:effectLst/>
                        </a:rPr>
                        <a:t>Yes</a:t>
                      </a:r>
                    </a:p>
                  </a:txBody>
                  <a:tcPr marL="19050" marR="19050" marT="19050" marB="19050" anchor="ctr"/>
                </a:tc>
                <a:extLst>
                  <a:ext uri="{0D108BD9-81ED-4DB2-BD59-A6C34878D82A}">
                    <a16:rowId xmlns:a16="http://schemas.microsoft.com/office/drawing/2014/main" val="1395041805"/>
                  </a:ext>
                </a:extLst>
              </a:tr>
              <a:tr h="370840">
                <a:tc>
                  <a:txBody>
                    <a:bodyPr/>
                    <a:lstStyle/>
                    <a:p>
                      <a:r>
                        <a:rPr lang="en-US" dirty="0">
                          <a:effectLst/>
                        </a:rPr>
                        <a:t>mean or standard deviation</a:t>
                      </a:r>
                    </a:p>
                  </a:txBody>
                  <a:tcPr marL="19050" marR="19050" marT="19050" marB="19050" anchor="ctr"/>
                </a:tc>
                <a:tc>
                  <a:txBody>
                    <a:bodyPr/>
                    <a:lstStyle/>
                    <a:p>
                      <a:r>
                        <a:rPr lang="en-US">
                          <a:effectLst/>
                        </a:rPr>
                        <a:t>No</a:t>
                      </a:r>
                    </a:p>
                  </a:txBody>
                  <a:tcPr marL="19050" marR="19050" marT="19050" marB="19050" anchor="ctr"/>
                </a:tc>
                <a:tc>
                  <a:txBody>
                    <a:bodyPr/>
                    <a:lstStyle/>
                    <a:p>
                      <a:r>
                        <a:rPr lang="en-US">
                          <a:effectLst/>
                        </a:rPr>
                        <a:t>No</a:t>
                      </a:r>
                    </a:p>
                  </a:txBody>
                  <a:tcPr marL="19050" marR="19050" marT="19050" marB="19050" anchor="ctr"/>
                </a:tc>
                <a:tc>
                  <a:txBody>
                    <a:bodyPr/>
                    <a:lstStyle/>
                    <a:p>
                      <a:r>
                        <a:rPr lang="en-US">
                          <a:effectLst/>
                        </a:rPr>
                        <a:t>Yes</a:t>
                      </a:r>
                    </a:p>
                  </a:txBody>
                  <a:tcPr marL="19050" marR="19050" marT="19050" marB="19050" anchor="ctr"/>
                </a:tc>
                <a:tc>
                  <a:txBody>
                    <a:bodyPr/>
                    <a:lstStyle/>
                    <a:p>
                      <a:r>
                        <a:rPr lang="en-US">
                          <a:effectLst/>
                        </a:rPr>
                        <a:t>Yes</a:t>
                      </a:r>
                    </a:p>
                  </a:txBody>
                  <a:tcPr marL="19050" marR="19050" marT="19050" marB="19050" anchor="ctr"/>
                </a:tc>
                <a:extLst>
                  <a:ext uri="{0D108BD9-81ED-4DB2-BD59-A6C34878D82A}">
                    <a16:rowId xmlns:a16="http://schemas.microsoft.com/office/drawing/2014/main" val="1698645233"/>
                  </a:ext>
                </a:extLst>
              </a:tr>
              <a:tr h="370840">
                <a:tc>
                  <a:txBody>
                    <a:bodyPr/>
                    <a:lstStyle/>
                    <a:p>
                      <a:r>
                        <a:rPr lang="en-US" dirty="0">
                          <a:effectLst/>
                        </a:rPr>
                        <a:t>ratio, or coefficient of variation</a:t>
                      </a:r>
                    </a:p>
                  </a:txBody>
                  <a:tcPr marL="19050" marR="19050" marT="19050" marB="19050" anchor="ctr"/>
                </a:tc>
                <a:tc>
                  <a:txBody>
                    <a:bodyPr/>
                    <a:lstStyle/>
                    <a:p>
                      <a:r>
                        <a:rPr lang="en-US">
                          <a:effectLst/>
                        </a:rPr>
                        <a:t>No</a:t>
                      </a:r>
                    </a:p>
                  </a:txBody>
                  <a:tcPr marL="19050" marR="19050" marT="19050" marB="19050" anchor="ctr"/>
                </a:tc>
                <a:tc>
                  <a:txBody>
                    <a:bodyPr/>
                    <a:lstStyle/>
                    <a:p>
                      <a:r>
                        <a:rPr lang="en-US">
                          <a:effectLst/>
                        </a:rPr>
                        <a:t>No</a:t>
                      </a:r>
                    </a:p>
                  </a:txBody>
                  <a:tcPr marL="19050" marR="19050" marT="19050" marB="19050" anchor="ctr"/>
                </a:tc>
                <a:tc>
                  <a:txBody>
                    <a:bodyPr/>
                    <a:lstStyle/>
                    <a:p>
                      <a:r>
                        <a:rPr lang="en-US">
                          <a:effectLst/>
                        </a:rPr>
                        <a:t>No</a:t>
                      </a:r>
                    </a:p>
                  </a:txBody>
                  <a:tcPr marL="19050" marR="19050" marT="19050" marB="19050" anchor="ctr"/>
                </a:tc>
                <a:tc>
                  <a:txBody>
                    <a:bodyPr/>
                    <a:lstStyle/>
                    <a:p>
                      <a:r>
                        <a:rPr lang="en-US" dirty="0">
                          <a:effectLst/>
                        </a:rPr>
                        <a:t>Yes</a:t>
                      </a:r>
                    </a:p>
                  </a:txBody>
                  <a:tcPr marL="19050" marR="19050" marT="19050" marB="19050" anchor="ctr"/>
                </a:tc>
                <a:extLst>
                  <a:ext uri="{0D108BD9-81ED-4DB2-BD59-A6C34878D82A}">
                    <a16:rowId xmlns:a16="http://schemas.microsoft.com/office/drawing/2014/main" val="554942601"/>
                  </a:ext>
                </a:extLst>
              </a:tr>
            </a:tbl>
          </a:graphicData>
        </a:graphic>
      </p:graphicFrame>
      <p:grpSp>
        <p:nvGrpSpPr>
          <p:cNvPr id="14" name="Group 13">
            <a:extLst>
              <a:ext uri="{FF2B5EF4-FFF2-40B4-BE49-F238E27FC236}">
                <a16:creationId xmlns:a16="http://schemas.microsoft.com/office/drawing/2014/main" id="{3F2F0D24-25ED-BB4B-A45C-68BE8B852BF9}"/>
              </a:ext>
            </a:extLst>
          </p:cNvPr>
          <p:cNvGrpSpPr/>
          <p:nvPr/>
        </p:nvGrpSpPr>
        <p:grpSpPr>
          <a:xfrm>
            <a:off x="1965325" y="4038707"/>
            <a:ext cx="8324869" cy="3502252"/>
            <a:chOff x="486295" y="2278251"/>
            <a:chExt cx="8324869" cy="3502252"/>
          </a:xfrm>
        </p:grpSpPr>
        <p:grpSp>
          <p:nvGrpSpPr>
            <p:cNvPr id="9" name="Group 8">
              <a:extLst>
                <a:ext uri="{FF2B5EF4-FFF2-40B4-BE49-F238E27FC236}">
                  <a16:creationId xmlns:a16="http://schemas.microsoft.com/office/drawing/2014/main" id="{EF87F76E-CF20-504E-B7EC-1FFBC68FAD51}"/>
                </a:ext>
              </a:extLst>
            </p:cNvPr>
            <p:cNvGrpSpPr/>
            <p:nvPr/>
          </p:nvGrpSpPr>
          <p:grpSpPr>
            <a:xfrm>
              <a:off x="486295" y="2278251"/>
              <a:ext cx="8324869" cy="3502252"/>
              <a:chOff x="486295" y="2278251"/>
              <a:chExt cx="8324869" cy="3502252"/>
            </a:xfrm>
          </p:grpSpPr>
          <p:sp>
            <p:nvSpPr>
              <p:cNvPr id="7" name="Rectangle 6">
                <a:extLst>
                  <a:ext uri="{FF2B5EF4-FFF2-40B4-BE49-F238E27FC236}">
                    <a16:creationId xmlns:a16="http://schemas.microsoft.com/office/drawing/2014/main" id="{65CD29B3-9725-B74A-88B5-16F8ACEBC7D6}"/>
                  </a:ext>
                </a:extLst>
              </p:cNvPr>
              <p:cNvSpPr/>
              <p:nvPr/>
            </p:nvSpPr>
            <p:spPr>
              <a:xfrm>
                <a:off x="2666159" y="2278251"/>
                <a:ext cx="6145005" cy="29776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EACD47AE-AAE3-2F43-8268-39AFF0A2A96E}"/>
                  </a:ext>
                </a:extLst>
              </p:cNvPr>
              <p:cNvSpPr/>
              <p:nvPr/>
            </p:nvSpPr>
            <p:spPr>
              <a:xfrm>
                <a:off x="486295" y="2802848"/>
                <a:ext cx="6145005" cy="29776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0" name="TextBox 9">
              <a:extLst>
                <a:ext uri="{FF2B5EF4-FFF2-40B4-BE49-F238E27FC236}">
                  <a16:creationId xmlns:a16="http://schemas.microsoft.com/office/drawing/2014/main" id="{5CEBAEAF-E896-B745-B7A6-EDA9DECF6B32}"/>
                </a:ext>
              </a:extLst>
            </p:cNvPr>
            <p:cNvSpPr txBox="1"/>
            <p:nvPr/>
          </p:nvSpPr>
          <p:spPr>
            <a:xfrm>
              <a:off x="3295325" y="2355743"/>
              <a:ext cx="526943" cy="369614"/>
            </a:xfrm>
            <a:prstGeom prst="rect">
              <a:avLst/>
            </a:prstGeom>
            <a:noFill/>
          </p:spPr>
          <p:txBody>
            <a:bodyPr wrap="square" rtlCol="0">
              <a:spAutoFit/>
            </a:bodyPr>
            <a:lstStyle/>
            <a:p>
              <a:r>
                <a:rPr lang="en-US" dirty="0"/>
                <a:t>?</a:t>
              </a:r>
            </a:p>
          </p:txBody>
        </p:sp>
        <p:sp>
          <p:nvSpPr>
            <p:cNvPr id="11" name="TextBox 10">
              <a:extLst>
                <a:ext uri="{FF2B5EF4-FFF2-40B4-BE49-F238E27FC236}">
                  <a16:creationId xmlns:a16="http://schemas.microsoft.com/office/drawing/2014/main" id="{A0400388-2D63-994A-BEDE-40F29586CE8F}"/>
                </a:ext>
              </a:extLst>
            </p:cNvPr>
            <p:cNvSpPr txBox="1"/>
            <p:nvPr/>
          </p:nvSpPr>
          <p:spPr>
            <a:xfrm>
              <a:off x="4594485" y="2355743"/>
              <a:ext cx="526943" cy="369614"/>
            </a:xfrm>
            <a:prstGeom prst="rect">
              <a:avLst/>
            </a:prstGeom>
            <a:noFill/>
          </p:spPr>
          <p:txBody>
            <a:bodyPr wrap="square" rtlCol="0">
              <a:spAutoFit/>
            </a:bodyPr>
            <a:lstStyle/>
            <a:p>
              <a:r>
                <a:rPr lang="en-US" dirty="0"/>
                <a:t>?</a:t>
              </a:r>
            </a:p>
          </p:txBody>
        </p:sp>
        <p:sp>
          <p:nvSpPr>
            <p:cNvPr id="12" name="TextBox 11">
              <a:extLst>
                <a:ext uri="{FF2B5EF4-FFF2-40B4-BE49-F238E27FC236}">
                  <a16:creationId xmlns:a16="http://schemas.microsoft.com/office/drawing/2014/main" id="{E914FA39-4880-FB44-9061-926B1BF14CFD}"/>
                </a:ext>
              </a:extLst>
            </p:cNvPr>
            <p:cNvSpPr txBox="1"/>
            <p:nvPr/>
          </p:nvSpPr>
          <p:spPr>
            <a:xfrm>
              <a:off x="6114041" y="2355743"/>
              <a:ext cx="526943" cy="369614"/>
            </a:xfrm>
            <a:prstGeom prst="rect">
              <a:avLst/>
            </a:prstGeom>
            <a:noFill/>
          </p:spPr>
          <p:txBody>
            <a:bodyPr wrap="square" rtlCol="0">
              <a:spAutoFit/>
            </a:bodyPr>
            <a:lstStyle/>
            <a:p>
              <a:r>
                <a:rPr lang="en-US" dirty="0"/>
                <a:t>?</a:t>
              </a:r>
            </a:p>
          </p:txBody>
        </p:sp>
        <p:sp>
          <p:nvSpPr>
            <p:cNvPr id="13" name="TextBox 12">
              <a:extLst>
                <a:ext uri="{FF2B5EF4-FFF2-40B4-BE49-F238E27FC236}">
                  <a16:creationId xmlns:a16="http://schemas.microsoft.com/office/drawing/2014/main" id="{DD66F424-458F-7845-B1CB-159CEC050FDC}"/>
                </a:ext>
              </a:extLst>
            </p:cNvPr>
            <p:cNvSpPr txBox="1"/>
            <p:nvPr/>
          </p:nvSpPr>
          <p:spPr>
            <a:xfrm>
              <a:off x="7767267" y="2355743"/>
              <a:ext cx="526943" cy="369614"/>
            </a:xfrm>
            <a:prstGeom prst="rect">
              <a:avLst/>
            </a:prstGeom>
            <a:noFill/>
          </p:spPr>
          <p:txBody>
            <a:bodyPr wrap="square" rtlCol="0">
              <a:spAutoFit/>
            </a:bodyPr>
            <a:lstStyle/>
            <a:p>
              <a:r>
                <a:rPr lang="en-US" dirty="0"/>
                <a:t>?</a:t>
              </a:r>
            </a:p>
          </p:txBody>
        </p:sp>
      </p:grpSp>
      <p:sp>
        <p:nvSpPr>
          <p:cNvPr id="3" name="Slide Number Placeholder 2">
            <a:extLst>
              <a:ext uri="{FF2B5EF4-FFF2-40B4-BE49-F238E27FC236}">
                <a16:creationId xmlns:a16="http://schemas.microsoft.com/office/drawing/2014/main" id="{01A92B2B-8556-45D6-BFD0-9863B42F2C24}"/>
              </a:ext>
            </a:extLst>
          </p:cNvPr>
          <p:cNvSpPr>
            <a:spLocks noGrp="1"/>
          </p:cNvSpPr>
          <p:nvPr>
            <p:ph type="sldNum" sz="quarter" idx="11"/>
          </p:nvPr>
        </p:nvSpPr>
        <p:spPr/>
        <p:txBody>
          <a:bodyPr/>
          <a:lstStyle/>
          <a:p>
            <a:fld id="{AE9108BD-1B63-5E42-A3EF-D85B2E21F76C}" type="slidenum">
              <a:rPr lang="en-US" smtClean="0"/>
              <a:t>13</a:t>
            </a:fld>
            <a:endParaRPr lang="en-US"/>
          </a:p>
        </p:txBody>
      </p:sp>
    </p:spTree>
    <p:extLst>
      <p:ext uri="{BB962C8B-B14F-4D97-AF65-F5344CB8AC3E}">
        <p14:creationId xmlns:p14="http://schemas.microsoft.com/office/powerpoint/2010/main" val="1527082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7513D-166D-7A4B-8C18-0672F1C08DEE}"/>
              </a:ext>
            </a:extLst>
          </p:cNvPr>
          <p:cNvSpPr>
            <a:spLocks noGrp="1"/>
          </p:cNvSpPr>
          <p:nvPr>
            <p:ph type="title"/>
          </p:nvPr>
        </p:nvSpPr>
        <p:spPr/>
        <p:txBody>
          <a:bodyPr/>
          <a:lstStyle/>
          <a:p>
            <a:r>
              <a:rPr lang="en-US" dirty="0"/>
              <a:t>General Rules</a:t>
            </a:r>
          </a:p>
        </p:txBody>
      </p:sp>
      <p:graphicFrame>
        <p:nvGraphicFramePr>
          <p:cNvPr id="6" name="Table 5">
            <a:extLst>
              <a:ext uri="{FF2B5EF4-FFF2-40B4-BE49-F238E27FC236}">
                <a16:creationId xmlns:a16="http://schemas.microsoft.com/office/drawing/2014/main" id="{BF1D219B-9325-8B43-914A-FBD7AE3B2BA7}"/>
              </a:ext>
            </a:extLst>
          </p:cNvPr>
          <p:cNvGraphicFramePr>
            <a:graphicFrameLocks noGrp="1"/>
          </p:cNvGraphicFramePr>
          <p:nvPr/>
        </p:nvGraphicFramePr>
        <p:xfrm>
          <a:off x="2010295" y="1892946"/>
          <a:ext cx="8216380" cy="3304540"/>
        </p:xfrm>
        <a:graphic>
          <a:graphicData uri="http://schemas.openxmlformats.org/drawingml/2006/table">
            <a:tbl>
              <a:tblPr firstRow="1" bandRow="1">
                <a:tableStyleId>{5C22544A-7EE6-4342-B048-85BDC9FD1C3A}</a:tableStyleId>
              </a:tblPr>
              <a:tblGrid>
                <a:gridCol w="2179413">
                  <a:extLst>
                    <a:ext uri="{9D8B030D-6E8A-4147-A177-3AD203B41FA5}">
                      <a16:colId xmlns:a16="http://schemas.microsoft.com/office/drawing/2014/main" val="2461690"/>
                    </a:ext>
                  </a:extLst>
                </a:gridCol>
                <a:gridCol w="1394848">
                  <a:extLst>
                    <a:ext uri="{9D8B030D-6E8A-4147-A177-3AD203B41FA5}">
                      <a16:colId xmlns:a16="http://schemas.microsoft.com/office/drawing/2014/main" val="369908517"/>
                    </a:ext>
                  </a:extLst>
                </a:gridCol>
                <a:gridCol w="1472339">
                  <a:extLst>
                    <a:ext uri="{9D8B030D-6E8A-4147-A177-3AD203B41FA5}">
                      <a16:colId xmlns:a16="http://schemas.microsoft.com/office/drawing/2014/main" val="2072379626"/>
                    </a:ext>
                  </a:extLst>
                </a:gridCol>
                <a:gridCol w="1526504">
                  <a:extLst>
                    <a:ext uri="{9D8B030D-6E8A-4147-A177-3AD203B41FA5}">
                      <a16:colId xmlns:a16="http://schemas.microsoft.com/office/drawing/2014/main" val="483072765"/>
                    </a:ext>
                  </a:extLst>
                </a:gridCol>
                <a:gridCol w="1643276">
                  <a:extLst>
                    <a:ext uri="{9D8B030D-6E8A-4147-A177-3AD203B41FA5}">
                      <a16:colId xmlns:a16="http://schemas.microsoft.com/office/drawing/2014/main" val="2533853534"/>
                    </a:ext>
                  </a:extLst>
                </a:gridCol>
              </a:tblGrid>
              <a:tr h="370840">
                <a:tc>
                  <a:txBody>
                    <a:bodyPr/>
                    <a:lstStyle/>
                    <a:p>
                      <a:r>
                        <a:rPr lang="en-US" dirty="0">
                          <a:effectLst/>
                        </a:rPr>
                        <a:t>OK to compute....</a:t>
                      </a:r>
                    </a:p>
                  </a:txBody>
                  <a:tcPr marL="19050" marR="19050" marT="19050" marB="19050" anchor="ctr"/>
                </a:tc>
                <a:tc>
                  <a:txBody>
                    <a:bodyPr/>
                    <a:lstStyle/>
                    <a:p>
                      <a:r>
                        <a:rPr lang="en-US">
                          <a:effectLst/>
                        </a:rPr>
                        <a:t>Nominal</a:t>
                      </a:r>
                    </a:p>
                  </a:txBody>
                  <a:tcPr marL="19050" marR="19050" marT="19050" marB="19050" anchor="ctr"/>
                </a:tc>
                <a:tc>
                  <a:txBody>
                    <a:bodyPr/>
                    <a:lstStyle/>
                    <a:p>
                      <a:r>
                        <a:rPr lang="en-US">
                          <a:effectLst/>
                        </a:rPr>
                        <a:t>Ordinal</a:t>
                      </a:r>
                    </a:p>
                  </a:txBody>
                  <a:tcPr marL="19050" marR="19050" marT="19050" marB="19050" anchor="ctr"/>
                </a:tc>
                <a:tc>
                  <a:txBody>
                    <a:bodyPr/>
                    <a:lstStyle/>
                    <a:p>
                      <a:r>
                        <a:rPr lang="en-US">
                          <a:effectLst/>
                        </a:rPr>
                        <a:t>Interval</a:t>
                      </a:r>
                    </a:p>
                  </a:txBody>
                  <a:tcPr marL="19050" marR="19050" marT="19050" marB="19050" anchor="ctr"/>
                </a:tc>
                <a:tc>
                  <a:txBody>
                    <a:bodyPr/>
                    <a:lstStyle/>
                    <a:p>
                      <a:r>
                        <a:rPr lang="en-US">
                          <a:effectLst/>
                        </a:rPr>
                        <a:t>Ratio</a:t>
                      </a:r>
                    </a:p>
                  </a:txBody>
                  <a:tcPr marL="19050" marR="19050" marT="19050" marB="19050" anchor="ctr"/>
                </a:tc>
                <a:extLst>
                  <a:ext uri="{0D108BD9-81ED-4DB2-BD59-A6C34878D82A}">
                    <a16:rowId xmlns:a16="http://schemas.microsoft.com/office/drawing/2014/main" val="4198626833"/>
                  </a:ext>
                </a:extLst>
              </a:tr>
              <a:tr h="370840">
                <a:tc>
                  <a:txBody>
                    <a:bodyPr/>
                    <a:lstStyle/>
                    <a:p>
                      <a:r>
                        <a:rPr lang="en-US" dirty="0">
                          <a:effectLst/>
                        </a:rPr>
                        <a:t>frequency distribution</a:t>
                      </a:r>
                    </a:p>
                  </a:txBody>
                  <a:tcPr marL="19050" marR="19050" marT="19050" marB="19050" anchor="ctr"/>
                </a:tc>
                <a:tc>
                  <a:txBody>
                    <a:bodyPr/>
                    <a:lstStyle/>
                    <a:p>
                      <a:r>
                        <a:rPr lang="en-US" dirty="0">
                          <a:effectLst/>
                        </a:rPr>
                        <a:t>Yes</a:t>
                      </a:r>
                    </a:p>
                  </a:txBody>
                  <a:tcPr marL="19050" marR="19050" marT="19050" marB="19050" anchor="ctr"/>
                </a:tc>
                <a:tc>
                  <a:txBody>
                    <a:bodyPr/>
                    <a:lstStyle/>
                    <a:p>
                      <a:r>
                        <a:rPr lang="en-US">
                          <a:effectLst/>
                        </a:rPr>
                        <a:t>Yes</a:t>
                      </a:r>
                    </a:p>
                  </a:txBody>
                  <a:tcPr marL="19050" marR="19050" marT="19050" marB="19050" anchor="ctr"/>
                </a:tc>
                <a:tc>
                  <a:txBody>
                    <a:bodyPr/>
                    <a:lstStyle/>
                    <a:p>
                      <a:r>
                        <a:rPr lang="en-US">
                          <a:effectLst/>
                        </a:rPr>
                        <a:t>Yes</a:t>
                      </a:r>
                    </a:p>
                  </a:txBody>
                  <a:tcPr marL="19050" marR="19050" marT="19050" marB="19050" anchor="ctr"/>
                </a:tc>
                <a:tc>
                  <a:txBody>
                    <a:bodyPr/>
                    <a:lstStyle/>
                    <a:p>
                      <a:r>
                        <a:rPr lang="en-US" dirty="0">
                          <a:effectLst/>
                        </a:rPr>
                        <a:t>Yes</a:t>
                      </a:r>
                    </a:p>
                  </a:txBody>
                  <a:tcPr marL="19050" marR="19050" marT="19050" marB="19050" anchor="ctr"/>
                </a:tc>
                <a:extLst>
                  <a:ext uri="{0D108BD9-81ED-4DB2-BD59-A6C34878D82A}">
                    <a16:rowId xmlns:a16="http://schemas.microsoft.com/office/drawing/2014/main" val="3991937936"/>
                  </a:ext>
                </a:extLst>
              </a:tr>
              <a:tr h="370840">
                <a:tc>
                  <a:txBody>
                    <a:bodyPr/>
                    <a:lstStyle/>
                    <a:p>
                      <a:r>
                        <a:rPr lang="en-US" dirty="0">
                          <a:effectLst/>
                        </a:rPr>
                        <a:t>median and percentiles</a:t>
                      </a:r>
                    </a:p>
                  </a:txBody>
                  <a:tcPr marL="19050" marR="19050" marT="19050" marB="19050" anchor="ctr"/>
                </a:tc>
                <a:tc>
                  <a:txBody>
                    <a:bodyPr/>
                    <a:lstStyle/>
                    <a:p>
                      <a:r>
                        <a:rPr lang="en-US">
                          <a:effectLst/>
                        </a:rPr>
                        <a:t>No</a:t>
                      </a:r>
                    </a:p>
                  </a:txBody>
                  <a:tcPr marL="19050" marR="19050" marT="19050" marB="19050" anchor="ctr"/>
                </a:tc>
                <a:tc>
                  <a:txBody>
                    <a:bodyPr/>
                    <a:lstStyle/>
                    <a:p>
                      <a:r>
                        <a:rPr lang="en-US">
                          <a:effectLst/>
                        </a:rPr>
                        <a:t>Yes</a:t>
                      </a:r>
                    </a:p>
                  </a:txBody>
                  <a:tcPr marL="19050" marR="19050" marT="19050" marB="19050" anchor="ctr"/>
                </a:tc>
                <a:tc>
                  <a:txBody>
                    <a:bodyPr/>
                    <a:lstStyle/>
                    <a:p>
                      <a:r>
                        <a:rPr lang="en-US">
                          <a:effectLst/>
                        </a:rPr>
                        <a:t>Yes</a:t>
                      </a:r>
                    </a:p>
                  </a:txBody>
                  <a:tcPr marL="19050" marR="19050" marT="19050" marB="19050" anchor="ctr"/>
                </a:tc>
                <a:tc>
                  <a:txBody>
                    <a:bodyPr/>
                    <a:lstStyle/>
                    <a:p>
                      <a:r>
                        <a:rPr lang="en-US">
                          <a:effectLst/>
                        </a:rPr>
                        <a:t>Yes</a:t>
                      </a:r>
                    </a:p>
                  </a:txBody>
                  <a:tcPr marL="19050" marR="19050" marT="19050" marB="19050" anchor="ctr"/>
                </a:tc>
                <a:extLst>
                  <a:ext uri="{0D108BD9-81ED-4DB2-BD59-A6C34878D82A}">
                    <a16:rowId xmlns:a16="http://schemas.microsoft.com/office/drawing/2014/main" val="1681164139"/>
                  </a:ext>
                </a:extLst>
              </a:tr>
              <a:tr h="370840">
                <a:tc>
                  <a:txBody>
                    <a:bodyPr/>
                    <a:lstStyle/>
                    <a:p>
                      <a:r>
                        <a:rPr lang="en-US" dirty="0">
                          <a:effectLst/>
                        </a:rPr>
                        <a:t>addition or subtraction</a:t>
                      </a:r>
                    </a:p>
                  </a:txBody>
                  <a:tcPr marL="19050" marR="19050" marT="19050" marB="19050" anchor="ctr"/>
                </a:tc>
                <a:tc>
                  <a:txBody>
                    <a:bodyPr/>
                    <a:lstStyle/>
                    <a:p>
                      <a:r>
                        <a:rPr lang="en-US">
                          <a:effectLst/>
                        </a:rPr>
                        <a:t>No</a:t>
                      </a:r>
                    </a:p>
                  </a:txBody>
                  <a:tcPr marL="19050" marR="19050" marT="19050" marB="19050" anchor="ctr"/>
                </a:tc>
                <a:tc>
                  <a:txBody>
                    <a:bodyPr/>
                    <a:lstStyle/>
                    <a:p>
                      <a:r>
                        <a:rPr lang="en-US">
                          <a:effectLst/>
                        </a:rPr>
                        <a:t>No</a:t>
                      </a:r>
                    </a:p>
                  </a:txBody>
                  <a:tcPr marL="19050" marR="19050" marT="19050" marB="19050" anchor="ctr"/>
                </a:tc>
                <a:tc>
                  <a:txBody>
                    <a:bodyPr/>
                    <a:lstStyle/>
                    <a:p>
                      <a:r>
                        <a:rPr lang="en-US">
                          <a:effectLst/>
                        </a:rPr>
                        <a:t>Yes</a:t>
                      </a:r>
                    </a:p>
                  </a:txBody>
                  <a:tcPr marL="19050" marR="19050" marT="19050" marB="19050" anchor="ctr"/>
                </a:tc>
                <a:tc>
                  <a:txBody>
                    <a:bodyPr/>
                    <a:lstStyle/>
                    <a:p>
                      <a:r>
                        <a:rPr lang="en-US">
                          <a:effectLst/>
                        </a:rPr>
                        <a:t>Yes</a:t>
                      </a:r>
                    </a:p>
                  </a:txBody>
                  <a:tcPr marL="19050" marR="19050" marT="19050" marB="19050" anchor="ctr"/>
                </a:tc>
                <a:extLst>
                  <a:ext uri="{0D108BD9-81ED-4DB2-BD59-A6C34878D82A}">
                    <a16:rowId xmlns:a16="http://schemas.microsoft.com/office/drawing/2014/main" val="1395041805"/>
                  </a:ext>
                </a:extLst>
              </a:tr>
              <a:tr h="370840">
                <a:tc>
                  <a:txBody>
                    <a:bodyPr/>
                    <a:lstStyle/>
                    <a:p>
                      <a:r>
                        <a:rPr lang="en-US" dirty="0">
                          <a:effectLst/>
                        </a:rPr>
                        <a:t>mean or standard deviation</a:t>
                      </a:r>
                    </a:p>
                  </a:txBody>
                  <a:tcPr marL="19050" marR="19050" marT="19050" marB="19050" anchor="ctr"/>
                </a:tc>
                <a:tc>
                  <a:txBody>
                    <a:bodyPr/>
                    <a:lstStyle/>
                    <a:p>
                      <a:r>
                        <a:rPr lang="en-US">
                          <a:effectLst/>
                        </a:rPr>
                        <a:t>No</a:t>
                      </a:r>
                    </a:p>
                  </a:txBody>
                  <a:tcPr marL="19050" marR="19050" marT="19050" marB="19050" anchor="ctr"/>
                </a:tc>
                <a:tc>
                  <a:txBody>
                    <a:bodyPr/>
                    <a:lstStyle/>
                    <a:p>
                      <a:r>
                        <a:rPr lang="en-US">
                          <a:effectLst/>
                        </a:rPr>
                        <a:t>No</a:t>
                      </a:r>
                    </a:p>
                  </a:txBody>
                  <a:tcPr marL="19050" marR="19050" marT="19050" marB="19050" anchor="ctr"/>
                </a:tc>
                <a:tc>
                  <a:txBody>
                    <a:bodyPr/>
                    <a:lstStyle/>
                    <a:p>
                      <a:r>
                        <a:rPr lang="en-US">
                          <a:effectLst/>
                        </a:rPr>
                        <a:t>Yes</a:t>
                      </a:r>
                    </a:p>
                  </a:txBody>
                  <a:tcPr marL="19050" marR="19050" marT="19050" marB="19050" anchor="ctr"/>
                </a:tc>
                <a:tc>
                  <a:txBody>
                    <a:bodyPr/>
                    <a:lstStyle/>
                    <a:p>
                      <a:r>
                        <a:rPr lang="en-US">
                          <a:effectLst/>
                        </a:rPr>
                        <a:t>Yes</a:t>
                      </a:r>
                    </a:p>
                  </a:txBody>
                  <a:tcPr marL="19050" marR="19050" marT="19050" marB="19050" anchor="ctr"/>
                </a:tc>
                <a:extLst>
                  <a:ext uri="{0D108BD9-81ED-4DB2-BD59-A6C34878D82A}">
                    <a16:rowId xmlns:a16="http://schemas.microsoft.com/office/drawing/2014/main" val="1698645233"/>
                  </a:ext>
                </a:extLst>
              </a:tr>
              <a:tr h="370840">
                <a:tc>
                  <a:txBody>
                    <a:bodyPr/>
                    <a:lstStyle/>
                    <a:p>
                      <a:r>
                        <a:rPr lang="en-US" dirty="0">
                          <a:effectLst/>
                        </a:rPr>
                        <a:t>ratio, or coefficient of variation</a:t>
                      </a:r>
                    </a:p>
                  </a:txBody>
                  <a:tcPr marL="19050" marR="19050" marT="19050" marB="19050" anchor="ctr"/>
                </a:tc>
                <a:tc>
                  <a:txBody>
                    <a:bodyPr/>
                    <a:lstStyle/>
                    <a:p>
                      <a:r>
                        <a:rPr lang="en-US">
                          <a:effectLst/>
                        </a:rPr>
                        <a:t>No</a:t>
                      </a:r>
                    </a:p>
                  </a:txBody>
                  <a:tcPr marL="19050" marR="19050" marT="19050" marB="19050" anchor="ctr"/>
                </a:tc>
                <a:tc>
                  <a:txBody>
                    <a:bodyPr/>
                    <a:lstStyle/>
                    <a:p>
                      <a:r>
                        <a:rPr lang="en-US">
                          <a:effectLst/>
                        </a:rPr>
                        <a:t>No</a:t>
                      </a:r>
                    </a:p>
                  </a:txBody>
                  <a:tcPr marL="19050" marR="19050" marT="19050" marB="19050" anchor="ctr"/>
                </a:tc>
                <a:tc>
                  <a:txBody>
                    <a:bodyPr/>
                    <a:lstStyle/>
                    <a:p>
                      <a:r>
                        <a:rPr lang="en-US">
                          <a:effectLst/>
                        </a:rPr>
                        <a:t>No</a:t>
                      </a:r>
                    </a:p>
                  </a:txBody>
                  <a:tcPr marL="19050" marR="19050" marT="19050" marB="19050" anchor="ctr"/>
                </a:tc>
                <a:tc>
                  <a:txBody>
                    <a:bodyPr/>
                    <a:lstStyle/>
                    <a:p>
                      <a:r>
                        <a:rPr lang="en-US" dirty="0">
                          <a:effectLst/>
                        </a:rPr>
                        <a:t>Yes</a:t>
                      </a:r>
                    </a:p>
                  </a:txBody>
                  <a:tcPr marL="19050" marR="19050" marT="19050" marB="19050" anchor="ctr"/>
                </a:tc>
                <a:extLst>
                  <a:ext uri="{0D108BD9-81ED-4DB2-BD59-A6C34878D82A}">
                    <a16:rowId xmlns:a16="http://schemas.microsoft.com/office/drawing/2014/main" val="554942601"/>
                  </a:ext>
                </a:extLst>
              </a:tr>
            </a:tbl>
          </a:graphicData>
        </a:graphic>
      </p:graphicFrame>
      <p:grpSp>
        <p:nvGrpSpPr>
          <p:cNvPr id="14" name="Group 13">
            <a:extLst>
              <a:ext uri="{FF2B5EF4-FFF2-40B4-BE49-F238E27FC236}">
                <a16:creationId xmlns:a16="http://schemas.microsoft.com/office/drawing/2014/main" id="{3F2F0D24-25ED-BB4B-A45C-68BE8B852BF9}"/>
              </a:ext>
            </a:extLst>
          </p:cNvPr>
          <p:cNvGrpSpPr/>
          <p:nvPr/>
        </p:nvGrpSpPr>
        <p:grpSpPr>
          <a:xfrm>
            <a:off x="2010295" y="4610990"/>
            <a:ext cx="8324869" cy="3502252"/>
            <a:chOff x="486295" y="2278251"/>
            <a:chExt cx="8324869" cy="3502252"/>
          </a:xfrm>
        </p:grpSpPr>
        <p:grpSp>
          <p:nvGrpSpPr>
            <p:cNvPr id="9" name="Group 8">
              <a:extLst>
                <a:ext uri="{FF2B5EF4-FFF2-40B4-BE49-F238E27FC236}">
                  <a16:creationId xmlns:a16="http://schemas.microsoft.com/office/drawing/2014/main" id="{EF87F76E-CF20-504E-B7EC-1FFBC68FAD51}"/>
                </a:ext>
              </a:extLst>
            </p:cNvPr>
            <p:cNvGrpSpPr/>
            <p:nvPr/>
          </p:nvGrpSpPr>
          <p:grpSpPr>
            <a:xfrm>
              <a:off x="486295" y="2278251"/>
              <a:ext cx="8324869" cy="3502252"/>
              <a:chOff x="486295" y="2278251"/>
              <a:chExt cx="8324869" cy="3502252"/>
            </a:xfrm>
          </p:grpSpPr>
          <p:sp>
            <p:nvSpPr>
              <p:cNvPr id="7" name="Rectangle 6">
                <a:extLst>
                  <a:ext uri="{FF2B5EF4-FFF2-40B4-BE49-F238E27FC236}">
                    <a16:creationId xmlns:a16="http://schemas.microsoft.com/office/drawing/2014/main" id="{65CD29B3-9725-B74A-88B5-16F8ACEBC7D6}"/>
                  </a:ext>
                </a:extLst>
              </p:cNvPr>
              <p:cNvSpPr/>
              <p:nvPr/>
            </p:nvSpPr>
            <p:spPr>
              <a:xfrm>
                <a:off x="2666159" y="2278251"/>
                <a:ext cx="6145005" cy="29776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EACD47AE-AAE3-2F43-8268-39AFF0A2A96E}"/>
                  </a:ext>
                </a:extLst>
              </p:cNvPr>
              <p:cNvSpPr/>
              <p:nvPr/>
            </p:nvSpPr>
            <p:spPr>
              <a:xfrm>
                <a:off x="486295" y="2802848"/>
                <a:ext cx="6145005" cy="29776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0" name="TextBox 9">
              <a:extLst>
                <a:ext uri="{FF2B5EF4-FFF2-40B4-BE49-F238E27FC236}">
                  <a16:creationId xmlns:a16="http://schemas.microsoft.com/office/drawing/2014/main" id="{5CEBAEAF-E896-B745-B7A6-EDA9DECF6B32}"/>
                </a:ext>
              </a:extLst>
            </p:cNvPr>
            <p:cNvSpPr txBox="1"/>
            <p:nvPr/>
          </p:nvSpPr>
          <p:spPr>
            <a:xfrm>
              <a:off x="3295325" y="2355743"/>
              <a:ext cx="526943" cy="369614"/>
            </a:xfrm>
            <a:prstGeom prst="rect">
              <a:avLst/>
            </a:prstGeom>
            <a:noFill/>
          </p:spPr>
          <p:txBody>
            <a:bodyPr wrap="square" rtlCol="0">
              <a:spAutoFit/>
            </a:bodyPr>
            <a:lstStyle/>
            <a:p>
              <a:r>
                <a:rPr lang="en-US" dirty="0"/>
                <a:t>?</a:t>
              </a:r>
            </a:p>
          </p:txBody>
        </p:sp>
        <p:sp>
          <p:nvSpPr>
            <p:cNvPr id="11" name="TextBox 10">
              <a:extLst>
                <a:ext uri="{FF2B5EF4-FFF2-40B4-BE49-F238E27FC236}">
                  <a16:creationId xmlns:a16="http://schemas.microsoft.com/office/drawing/2014/main" id="{A0400388-2D63-994A-BEDE-40F29586CE8F}"/>
                </a:ext>
              </a:extLst>
            </p:cNvPr>
            <p:cNvSpPr txBox="1"/>
            <p:nvPr/>
          </p:nvSpPr>
          <p:spPr>
            <a:xfrm>
              <a:off x="4594485" y="2355743"/>
              <a:ext cx="526943" cy="369614"/>
            </a:xfrm>
            <a:prstGeom prst="rect">
              <a:avLst/>
            </a:prstGeom>
            <a:noFill/>
          </p:spPr>
          <p:txBody>
            <a:bodyPr wrap="square" rtlCol="0">
              <a:spAutoFit/>
            </a:bodyPr>
            <a:lstStyle/>
            <a:p>
              <a:r>
                <a:rPr lang="en-US" dirty="0"/>
                <a:t>?</a:t>
              </a:r>
            </a:p>
          </p:txBody>
        </p:sp>
        <p:sp>
          <p:nvSpPr>
            <p:cNvPr id="12" name="TextBox 11">
              <a:extLst>
                <a:ext uri="{FF2B5EF4-FFF2-40B4-BE49-F238E27FC236}">
                  <a16:creationId xmlns:a16="http://schemas.microsoft.com/office/drawing/2014/main" id="{E914FA39-4880-FB44-9061-926B1BF14CFD}"/>
                </a:ext>
              </a:extLst>
            </p:cNvPr>
            <p:cNvSpPr txBox="1"/>
            <p:nvPr/>
          </p:nvSpPr>
          <p:spPr>
            <a:xfrm>
              <a:off x="6114041" y="2355743"/>
              <a:ext cx="526943" cy="369614"/>
            </a:xfrm>
            <a:prstGeom prst="rect">
              <a:avLst/>
            </a:prstGeom>
            <a:noFill/>
          </p:spPr>
          <p:txBody>
            <a:bodyPr wrap="square" rtlCol="0">
              <a:spAutoFit/>
            </a:bodyPr>
            <a:lstStyle/>
            <a:p>
              <a:r>
                <a:rPr lang="en-US" dirty="0"/>
                <a:t>?</a:t>
              </a:r>
            </a:p>
          </p:txBody>
        </p:sp>
        <p:sp>
          <p:nvSpPr>
            <p:cNvPr id="13" name="TextBox 12">
              <a:extLst>
                <a:ext uri="{FF2B5EF4-FFF2-40B4-BE49-F238E27FC236}">
                  <a16:creationId xmlns:a16="http://schemas.microsoft.com/office/drawing/2014/main" id="{DD66F424-458F-7845-B1CB-159CEC050FDC}"/>
                </a:ext>
              </a:extLst>
            </p:cNvPr>
            <p:cNvSpPr txBox="1"/>
            <p:nvPr/>
          </p:nvSpPr>
          <p:spPr>
            <a:xfrm>
              <a:off x="7767267" y="2355743"/>
              <a:ext cx="526943" cy="369614"/>
            </a:xfrm>
            <a:prstGeom prst="rect">
              <a:avLst/>
            </a:prstGeom>
            <a:noFill/>
          </p:spPr>
          <p:txBody>
            <a:bodyPr wrap="square" rtlCol="0">
              <a:spAutoFit/>
            </a:bodyPr>
            <a:lstStyle/>
            <a:p>
              <a:r>
                <a:rPr lang="en-US" dirty="0"/>
                <a:t>?</a:t>
              </a:r>
            </a:p>
          </p:txBody>
        </p:sp>
      </p:grpSp>
      <p:sp>
        <p:nvSpPr>
          <p:cNvPr id="3" name="Slide Number Placeholder 2">
            <a:extLst>
              <a:ext uri="{FF2B5EF4-FFF2-40B4-BE49-F238E27FC236}">
                <a16:creationId xmlns:a16="http://schemas.microsoft.com/office/drawing/2014/main" id="{4B1A4AFF-074A-42B5-91F8-F38821E43499}"/>
              </a:ext>
            </a:extLst>
          </p:cNvPr>
          <p:cNvSpPr>
            <a:spLocks noGrp="1"/>
          </p:cNvSpPr>
          <p:nvPr>
            <p:ph type="sldNum" sz="quarter" idx="11"/>
          </p:nvPr>
        </p:nvSpPr>
        <p:spPr/>
        <p:txBody>
          <a:bodyPr/>
          <a:lstStyle/>
          <a:p>
            <a:fld id="{AE9108BD-1B63-5E42-A3EF-D85B2E21F76C}" type="slidenum">
              <a:rPr lang="en-US" smtClean="0"/>
              <a:t>14</a:t>
            </a:fld>
            <a:endParaRPr lang="en-US"/>
          </a:p>
        </p:txBody>
      </p:sp>
    </p:spTree>
    <p:extLst>
      <p:ext uri="{BB962C8B-B14F-4D97-AF65-F5344CB8AC3E}">
        <p14:creationId xmlns:p14="http://schemas.microsoft.com/office/powerpoint/2010/main" val="21490872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7513D-166D-7A4B-8C18-0672F1C08DEE}"/>
              </a:ext>
            </a:extLst>
          </p:cNvPr>
          <p:cNvSpPr>
            <a:spLocks noGrp="1"/>
          </p:cNvSpPr>
          <p:nvPr>
            <p:ph type="title"/>
          </p:nvPr>
        </p:nvSpPr>
        <p:spPr/>
        <p:txBody>
          <a:bodyPr/>
          <a:lstStyle/>
          <a:p>
            <a:r>
              <a:rPr lang="en-US" dirty="0"/>
              <a:t>General Rules</a:t>
            </a:r>
          </a:p>
        </p:txBody>
      </p:sp>
      <p:graphicFrame>
        <p:nvGraphicFramePr>
          <p:cNvPr id="6" name="Table 5">
            <a:extLst>
              <a:ext uri="{FF2B5EF4-FFF2-40B4-BE49-F238E27FC236}">
                <a16:creationId xmlns:a16="http://schemas.microsoft.com/office/drawing/2014/main" id="{BF1D219B-9325-8B43-914A-FBD7AE3B2BA7}"/>
              </a:ext>
            </a:extLst>
          </p:cNvPr>
          <p:cNvGraphicFramePr>
            <a:graphicFrameLocks noGrp="1"/>
          </p:cNvGraphicFramePr>
          <p:nvPr/>
        </p:nvGraphicFramePr>
        <p:xfrm>
          <a:off x="2010295" y="1892946"/>
          <a:ext cx="8216380" cy="3304540"/>
        </p:xfrm>
        <a:graphic>
          <a:graphicData uri="http://schemas.openxmlformats.org/drawingml/2006/table">
            <a:tbl>
              <a:tblPr firstRow="1" bandRow="1">
                <a:tableStyleId>{5C22544A-7EE6-4342-B048-85BDC9FD1C3A}</a:tableStyleId>
              </a:tblPr>
              <a:tblGrid>
                <a:gridCol w="2179413">
                  <a:extLst>
                    <a:ext uri="{9D8B030D-6E8A-4147-A177-3AD203B41FA5}">
                      <a16:colId xmlns:a16="http://schemas.microsoft.com/office/drawing/2014/main" val="2461690"/>
                    </a:ext>
                  </a:extLst>
                </a:gridCol>
                <a:gridCol w="1394848">
                  <a:extLst>
                    <a:ext uri="{9D8B030D-6E8A-4147-A177-3AD203B41FA5}">
                      <a16:colId xmlns:a16="http://schemas.microsoft.com/office/drawing/2014/main" val="369908517"/>
                    </a:ext>
                  </a:extLst>
                </a:gridCol>
                <a:gridCol w="1472339">
                  <a:extLst>
                    <a:ext uri="{9D8B030D-6E8A-4147-A177-3AD203B41FA5}">
                      <a16:colId xmlns:a16="http://schemas.microsoft.com/office/drawing/2014/main" val="2072379626"/>
                    </a:ext>
                  </a:extLst>
                </a:gridCol>
                <a:gridCol w="1526504">
                  <a:extLst>
                    <a:ext uri="{9D8B030D-6E8A-4147-A177-3AD203B41FA5}">
                      <a16:colId xmlns:a16="http://schemas.microsoft.com/office/drawing/2014/main" val="483072765"/>
                    </a:ext>
                  </a:extLst>
                </a:gridCol>
                <a:gridCol w="1643276">
                  <a:extLst>
                    <a:ext uri="{9D8B030D-6E8A-4147-A177-3AD203B41FA5}">
                      <a16:colId xmlns:a16="http://schemas.microsoft.com/office/drawing/2014/main" val="2533853534"/>
                    </a:ext>
                  </a:extLst>
                </a:gridCol>
              </a:tblGrid>
              <a:tr h="370840">
                <a:tc>
                  <a:txBody>
                    <a:bodyPr/>
                    <a:lstStyle/>
                    <a:p>
                      <a:r>
                        <a:rPr lang="en-US" dirty="0">
                          <a:effectLst/>
                        </a:rPr>
                        <a:t>OK to compute....</a:t>
                      </a:r>
                    </a:p>
                  </a:txBody>
                  <a:tcPr marL="19050" marR="19050" marT="19050" marB="19050" anchor="ctr"/>
                </a:tc>
                <a:tc>
                  <a:txBody>
                    <a:bodyPr/>
                    <a:lstStyle/>
                    <a:p>
                      <a:r>
                        <a:rPr lang="en-US">
                          <a:effectLst/>
                        </a:rPr>
                        <a:t>Nominal</a:t>
                      </a:r>
                    </a:p>
                  </a:txBody>
                  <a:tcPr marL="19050" marR="19050" marT="19050" marB="19050" anchor="ctr"/>
                </a:tc>
                <a:tc>
                  <a:txBody>
                    <a:bodyPr/>
                    <a:lstStyle/>
                    <a:p>
                      <a:r>
                        <a:rPr lang="en-US">
                          <a:effectLst/>
                        </a:rPr>
                        <a:t>Ordinal</a:t>
                      </a:r>
                    </a:p>
                  </a:txBody>
                  <a:tcPr marL="19050" marR="19050" marT="19050" marB="19050" anchor="ctr"/>
                </a:tc>
                <a:tc>
                  <a:txBody>
                    <a:bodyPr/>
                    <a:lstStyle/>
                    <a:p>
                      <a:r>
                        <a:rPr lang="en-US">
                          <a:effectLst/>
                        </a:rPr>
                        <a:t>Interval</a:t>
                      </a:r>
                    </a:p>
                  </a:txBody>
                  <a:tcPr marL="19050" marR="19050" marT="19050" marB="19050" anchor="ctr"/>
                </a:tc>
                <a:tc>
                  <a:txBody>
                    <a:bodyPr/>
                    <a:lstStyle/>
                    <a:p>
                      <a:r>
                        <a:rPr lang="en-US">
                          <a:effectLst/>
                        </a:rPr>
                        <a:t>Ratio</a:t>
                      </a:r>
                    </a:p>
                  </a:txBody>
                  <a:tcPr marL="19050" marR="19050" marT="19050" marB="19050" anchor="ctr"/>
                </a:tc>
                <a:extLst>
                  <a:ext uri="{0D108BD9-81ED-4DB2-BD59-A6C34878D82A}">
                    <a16:rowId xmlns:a16="http://schemas.microsoft.com/office/drawing/2014/main" val="4198626833"/>
                  </a:ext>
                </a:extLst>
              </a:tr>
              <a:tr h="370840">
                <a:tc>
                  <a:txBody>
                    <a:bodyPr/>
                    <a:lstStyle/>
                    <a:p>
                      <a:r>
                        <a:rPr lang="en-US" dirty="0">
                          <a:effectLst/>
                        </a:rPr>
                        <a:t>frequency distribution</a:t>
                      </a:r>
                    </a:p>
                  </a:txBody>
                  <a:tcPr marL="19050" marR="19050" marT="19050" marB="19050" anchor="ctr"/>
                </a:tc>
                <a:tc>
                  <a:txBody>
                    <a:bodyPr/>
                    <a:lstStyle/>
                    <a:p>
                      <a:r>
                        <a:rPr lang="en-US" dirty="0">
                          <a:effectLst/>
                        </a:rPr>
                        <a:t>Yes</a:t>
                      </a:r>
                    </a:p>
                  </a:txBody>
                  <a:tcPr marL="19050" marR="19050" marT="19050" marB="19050" anchor="ctr"/>
                </a:tc>
                <a:tc>
                  <a:txBody>
                    <a:bodyPr/>
                    <a:lstStyle/>
                    <a:p>
                      <a:r>
                        <a:rPr lang="en-US">
                          <a:effectLst/>
                        </a:rPr>
                        <a:t>Yes</a:t>
                      </a:r>
                    </a:p>
                  </a:txBody>
                  <a:tcPr marL="19050" marR="19050" marT="19050" marB="19050" anchor="ctr"/>
                </a:tc>
                <a:tc>
                  <a:txBody>
                    <a:bodyPr/>
                    <a:lstStyle/>
                    <a:p>
                      <a:r>
                        <a:rPr lang="en-US">
                          <a:effectLst/>
                        </a:rPr>
                        <a:t>Yes</a:t>
                      </a:r>
                    </a:p>
                  </a:txBody>
                  <a:tcPr marL="19050" marR="19050" marT="19050" marB="19050" anchor="ctr"/>
                </a:tc>
                <a:tc>
                  <a:txBody>
                    <a:bodyPr/>
                    <a:lstStyle/>
                    <a:p>
                      <a:r>
                        <a:rPr lang="en-US" dirty="0">
                          <a:effectLst/>
                        </a:rPr>
                        <a:t>Yes</a:t>
                      </a:r>
                    </a:p>
                  </a:txBody>
                  <a:tcPr marL="19050" marR="19050" marT="19050" marB="19050" anchor="ctr"/>
                </a:tc>
                <a:extLst>
                  <a:ext uri="{0D108BD9-81ED-4DB2-BD59-A6C34878D82A}">
                    <a16:rowId xmlns:a16="http://schemas.microsoft.com/office/drawing/2014/main" val="3991937936"/>
                  </a:ext>
                </a:extLst>
              </a:tr>
              <a:tr h="370840">
                <a:tc>
                  <a:txBody>
                    <a:bodyPr/>
                    <a:lstStyle/>
                    <a:p>
                      <a:r>
                        <a:rPr lang="en-US" dirty="0">
                          <a:effectLst/>
                        </a:rPr>
                        <a:t>median and percentiles</a:t>
                      </a:r>
                    </a:p>
                  </a:txBody>
                  <a:tcPr marL="19050" marR="19050" marT="19050" marB="19050" anchor="ctr"/>
                </a:tc>
                <a:tc>
                  <a:txBody>
                    <a:bodyPr/>
                    <a:lstStyle/>
                    <a:p>
                      <a:r>
                        <a:rPr lang="en-US">
                          <a:effectLst/>
                        </a:rPr>
                        <a:t>No</a:t>
                      </a:r>
                    </a:p>
                  </a:txBody>
                  <a:tcPr marL="19050" marR="19050" marT="19050" marB="19050" anchor="ctr"/>
                </a:tc>
                <a:tc>
                  <a:txBody>
                    <a:bodyPr/>
                    <a:lstStyle/>
                    <a:p>
                      <a:r>
                        <a:rPr lang="en-US">
                          <a:effectLst/>
                        </a:rPr>
                        <a:t>Yes</a:t>
                      </a:r>
                    </a:p>
                  </a:txBody>
                  <a:tcPr marL="19050" marR="19050" marT="19050" marB="19050" anchor="ctr"/>
                </a:tc>
                <a:tc>
                  <a:txBody>
                    <a:bodyPr/>
                    <a:lstStyle/>
                    <a:p>
                      <a:r>
                        <a:rPr lang="en-US">
                          <a:effectLst/>
                        </a:rPr>
                        <a:t>Yes</a:t>
                      </a:r>
                    </a:p>
                  </a:txBody>
                  <a:tcPr marL="19050" marR="19050" marT="19050" marB="19050" anchor="ctr"/>
                </a:tc>
                <a:tc>
                  <a:txBody>
                    <a:bodyPr/>
                    <a:lstStyle/>
                    <a:p>
                      <a:r>
                        <a:rPr lang="en-US">
                          <a:effectLst/>
                        </a:rPr>
                        <a:t>Yes</a:t>
                      </a:r>
                    </a:p>
                  </a:txBody>
                  <a:tcPr marL="19050" marR="19050" marT="19050" marB="19050" anchor="ctr"/>
                </a:tc>
                <a:extLst>
                  <a:ext uri="{0D108BD9-81ED-4DB2-BD59-A6C34878D82A}">
                    <a16:rowId xmlns:a16="http://schemas.microsoft.com/office/drawing/2014/main" val="1681164139"/>
                  </a:ext>
                </a:extLst>
              </a:tr>
              <a:tr h="370840">
                <a:tc>
                  <a:txBody>
                    <a:bodyPr/>
                    <a:lstStyle/>
                    <a:p>
                      <a:r>
                        <a:rPr lang="en-US" dirty="0">
                          <a:effectLst/>
                        </a:rPr>
                        <a:t>addition or subtraction</a:t>
                      </a:r>
                    </a:p>
                  </a:txBody>
                  <a:tcPr marL="19050" marR="19050" marT="19050" marB="19050" anchor="ctr"/>
                </a:tc>
                <a:tc>
                  <a:txBody>
                    <a:bodyPr/>
                    <a:lstStyle/>
                    <a:p>
                      <a:r>
                        <a:rPr lang="en-US">
                          <a:effectLst/>
                        </a:rPr>
                        <a:t>No</a:t>
                      </a:r>
                    </a:p>
                  </a:txBody>
                  <a:tcPr marL="19050" marR="19050" marT="19050" marB="19050" anchor="ctr"/>
                </a:tc>
                <a:tc>
                  <a:txBody>
                    <a:bodyPr/>
                    <a:lstStyle/>
                    <a:p>
                      <a:r>
                        <a:rPr lang="en-US">
                          <a:effectLst/>
                        </a:rPr>
                        <a:t>No</a:t>
                      </a:r>
                    </a:p>
                  </a:txBody>
                  <a:tcPr marL="19050" marR="19050" marT="19050" marB="19050" anchor="ctr"/>
                </a:tc>
                <a:tc>
                  <a:txBody>
                    <a:bodyPr/>
                    <a:lstStyle/>
                    <a:p>
                      <a:r>
                        <a:rPr lang="en-US">
                          <a:effectLst/>
                        </a:rPr>
                        <a:t>Yes</a:t>
                      </a:r>
                    </a:p>
                  </a:txBody>
                  <a:tcPr marL="19050" marR="19050" marT="19050" marB="19050" anchor="ctr"/>
                </a:tc>
                <a:tc>
                  <a:txBody>
                    <a:bodyPr/>
                    <a:lstStyle/>
                    <a:p>
                      <a:r>
                        <a:rPr lang="en-US">
                          <a:effectLst/>
                        </a:rPr>
                        <a:t>Yes</a:t>
                      </a:r>
                    </a:p>
                  </a:txBody>
                  <a:tcPr marL="19050" marR="19050" marT="19050" marB="19050" anchor="ctr"/>
                </a:tc>
                <a:extLst>
                  <a:ext uri="{0D108BD9-81ED-4DB2-BD59-A6C34878D82A}">
                    <a16:rowId xmlns:a16="http://schemas.microsoft.com/office/drawing/2014/main" val="1395041805"/>
                  </a:ext>
                </a:extLst>
              </a:tr>
              <a:tr h="370840">
                <a:tc>
                  <a:txBody>
                    <a:bodyPr/>
                    <a:lstStyle/>
                    <a:p>
                      <a:r>
                        <a:rPr lang="en-US" dirty="0">
                          <a:effectLst/>
                        </a:rPr>
                        <a:t>mean or standard deviation</a:t>
                      </a:r>
                    </a:p>
                  </a:txBody>
                  <a:tcPr marL="19050" marR="19050" marT="19050" marB="19050" anchor="ctr"/>
                </a:tc>
                <a:tc>
                  <a:txBody>
                    <a:bodyPr/>
                    <a:lstStyle/>
                    <a:p>
                      <a:r>
                        <a:rPr lang="en-US">
                          <a:effectLst/>
                        </a:rPr>
                        <a:t>No</a:t>
                      </a:r>
                    </a:p>
                  </a:txBody>
                  <a:tcPr marL="19050" marR="19050" marT="19050" marB="19050" anchor="ctr"/>
                </a:tc>
                <a:tc>
                  <a:txBody>
                    <a:bodyPr/>
                    <a:lstStyle/>
                    <a:p>
                      <a:r>
                        <a:rPr lang="en-US">
                          <a:effectLst/>
                        </a:rPr>
                        <a:t>No</a:t>
                      </a:r>
                    </a:p>
                  </a:txBody>
                  <a:tcPr marL="19050" marR="19050" marT="19050" marB="19050" anchor="ctr"/>
                </a:tc>
                <a:tc>
                  <a:txBody>
                    <a:bodyPr/>
                    <a:lstStyle/>
                    <a:p>
                      <a:r>
                        <a:rPr lang="en-US">
                          <a:effectLst/>
                        </a:rPr>
                        <a:t>Yes</a:t>
                      </a:r>
                    </a:p>
                  </a:txBody>
                  <a:tcPr marL="19050" marR="19050" marT="19050" marB="19050" anchor="ctr"/>
                </a:tc>
                <a:tc>
                  <a:txBody>
                    <a:bodyPr/>
                    <a:lstStyle/>
                    <a:p>
                      <a:r>
                        <a:rPr lang="en-US">
                          <a:effectLst/>
                        </a:rPr>
                        <a:t>Yes</a:t>
                      </a:r>
                    </a:p>
                  </a:txBody>
                  <a:tcPr marL="19050" marR="19050" marT="19050" marB="19050" anchor="ctr"/>
                </a:tc>
                <a:extLst>
                  <a:ext uri="{0D108BD9-81ED-4DB2-BD59-A6C34878D82A}">
                    <a16:rowId xmlns:a16="http://schemas.microsoft.com/office/drawing/2014/main" val="1698645233"/>
                  </a:ext>
                </a:extLst>
              </a:tr>
              <a:tr h="370840">
                <a:tc>
                  <a:txBody>
                    <a:bodyPr/>
                    <a:lstStyle/>
                    <a:p>
                      <a:r>
                        <a:rPr lang="en-US" dirty="0">
                          <a:effectLst/>
                        </a:rPr>
                        <a:t>ratio, or coefficient of variation</a:t>
                      </a:r>
                    </a:p>
                  </a:txBody>
                  <a:tcPr marL="19050" marR="19050" marT="19050" marB="19050" anchor="ctr"/>
                </a:tc>
                <a:tc>
                  <a:txBody>
                    <a:bodyPr/>
                    <a:lstStyle/>
                    <a:p>
                      <a:r>
                        <a:rPr lang="en-US">
                          <a:effectLst/>
                        </a:rPr>
                        <a:t>No</a:t>
                      </a:r>
                    </a:p>
                  </a:txBody>
                  <a:tcPr marL="19050" marR="19050" marT="19050" marB="19050" anchor="ctr"/>
                </a:tc>
                <a:tc>
                  <a:txBody>
                    <a:bodyPr/>
                    <a:lstStyle/>
                    <a:p>
                      <a:r>
                        <a:rPr lang="en-US">
                          <a:effectLst/>
                        </a:rPr>
                        <a:t>No</a:t>
                      </a:r>
                    </a:p>
                  </a:txBody>
                  <a:tcPr marL="19050" marR="19050" marT="19050" marB="19050" anchor="ctr"/>
                </a:tc>
                <a:tc>
                  <a:txBody>
                    <a:bodyPr/>
                    <a:lstStyle/>
                    <a:p>
                      <a:r>
                        <a:rPr lang="en-US">
                          <a:effectLst/>
                        </a:rPr>
                        <a:t>No</a:t>
                      </a:r>
                    </a:p>
                  </a:txBody>
                  <a:tcPr marL="19050" marR="19050" marT="19050" marB="19050" anchor="ctr"/>
                </a:tc>
                <a:tc>
                  <a:txBody>
                    <a:bodyPr/>
                    <a:lstStyle/>
                    <a:p>
                      <a:r>
                        <a:rPr lang="en-US" dirty="0">
                          <a:effectLst/>
                        </a:rPr>
                        <a:t>Yes</a:t>
                      </a:r>
                    </a:p>
                  </a:txBody>
                  <a:tcPr marL="19050" marR="19050" marT="19050" marB="19050" anchor="ctr"/>
                </a:tc>
                <a:extLst>
                  <a:ext uri="{0D108BD9-81ED-4DB2-BD59-A6C34878D82A}">
                    <a16:rowId xmlns:a16="http://schemas.microsoft.com/office/drawing/2014/main" val="554942601"/>
                  </a:ext>
                </a:extLst>
              </a:tr>
            </a:tbl>
          </a:graphicData>
        </a:graphic>
      </p:graphicFrame>
      <p:sp>
        <p:nvSpPr>
          <p:cNvPr id="3" name="Slide Number Placeholder 2">
            <a:extLst>
              <a:ext uri="{FF2B5EF4-FFF2-40B4-BE49-F238E27FC236}">
                <a16:creationId xmlns:a16="http://schemas.microsoft.com/office/drawing/2014/main" id="{046C2413-A4CB-4384-87B5-4FD1F5E79A4A}"/>
              </a:ext>
            </a:extLst>
          </p:cNvPr>
          <p:cNvSpPr>
            <a:spLocks noGrp="1"/>
          </p:cNvSpPr>
          <p:nvPr>
            <p:ph type="sldNum" sz="quarter" idx="11"/>
          </p:nvPr>
        </p:nvSpPr>
        <p:spPr/>
        <p:txBody>
          <a:bodyPr/>
          <a:lstStyle/>
          <a:p>
            <a:fld id="{AE9108BD-1B63-5E42-A3EF-D85B2E21F76C}" type="slidenum">
              <a:rPr lang="en-US" smtClean="0"/>
              <a:t>15</a:t>
            </a:fld>
            <a:endParaRPr lang="en-US"/>
          </a:p>
        </p:txBody>
      </p:sp>
    </p:spTree>
    <p:extLst>
      <p:ext uri="{BB962C8B-B14F-4D97-AF65-F5344CB8AC3E}">
        <p14:creationId xmlns:p14="http://schemas.microsoft.com/office/powerpoint/2010/main" val="1911862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48069-5000-5643-84E6-FF3FBE146E44}"/>
              </a:ext>
            </a:extLst>
          </p:cNvPr>
          <p:cNvSpPr>
            <a:spLocks noGrp="1"/>
          </p:cNvSpPr>
          <p:nvPr>
            <p:ph type="title"/>
          </p:nvPr>
        </p:nvSpPr>
        <p:spPr/>
        <p:txBody>
          <a:bodyPr/>
          <a:lstStyle/>
          <a:p>
            <a:r>
              <a:rPr lang="en-US" dirty="0"/>
              <a:t>Lots of fine grained rules… </a:t>
            </a:r>
          </a:p>
        </p:txBody>
      </p:sp>
      <p:sp>
        <p:nvSpPr>
          <p:cNvPr id="3" name="Content Placeholder 2">
            <a:extLst>
              <a:ext uri="{FF2B5EF4-FFF2-40B4-BE49-F238E27FC236}">
                <a16:creationId xmlns:a16="http://schemas.microsoft.com/office/drawing/2014/main" id="{CAB60C5F-91F0-4E4F-BBE9-0B2B603D0DF0}"/>
              </a:ext>
            </a:extLst>
          </p:cNvPr>
          <p:cNvSpPr>
            <a:spLocks noGrp="1"/>
          </p:cNvSpPr>
          <p:nvPr>
            <p:ph idx="1"/>
          </p:nvPr>
        </p:nvSpPr>
        <p:spPr>
          <a:xfrm>
            <a:off x="609601" y="1803788"/>
            <a:ext cx="3850888" cy="4322377"/>
          </a:xfrm>
        </p:spPr>
        <p:txBody>
          <a:bodyPr/>
          <a:lstStyle/>
          <a:p>
            <a:r>
              <a:rPr lang="en-US" dirty="0"/>
              <a:t>Nominal Data:</a:t>
            </a:r>
          </a:p>
          <a:p>
            <a:pPr lvl="1"/>
            <a:r>
              <a:rPr lang="en-US" dirty="0"/>
              <a:t>Frequencies, proportions, and percentages.. Histograms… etc.</a:t>
            </a:r>
          </a:p>
          <a:p>
            <a:r>
              <a:rPr lang="en-US" dirty="0"/>
              <a:t>Continuous Data:</a:t>
            </a:r>
          </a:p>
          <a:p>
            <a:pPr lvl="1"/>
            <a:r>
              <a:rPr lang="en-US" dirty="0"/>
              <a:t>Also get to use standard deviation, mean, etc.</a:t>
            </a:r>
          </a:p>
          <a:p>
            <a:r>
              <a:rPr lang="en-US" dirty="0"/>
              <a:t>Nice Summary: </a:t>
            </a:r>
            <a:r>
              <a:rPr lang="en-US" dirty="0">
                <a:hlinkClick r:id="rId2"/>
              </a:rPr>
              <a:t>https://en.wikipedia.org/wiki/Statistical_data_type</a:t>
            </a:r>
            <a:endParaRPr lang="en-US" dirty="0"/>
          </a:p>
          <a:p>
            <a:r>
              <a:rPr lang="en-US" dirty="0"/>
              <a:t>We’ll discuss more as we get into the data!</a:t>
            </a:r>
          </a:p>
        </p:txBody>
      </p:sp>
      <p:sp>
        <p:nvSpPr>
          <p:cNvPr id="4" name="Slide Number Placeholder 3">
            <a:extLst>
              <a:ext uri="{FF2B5EF4-FFF2-40B4-BE49-F238E27FC236}">
                <a16:creationId xmlns:a16="http://schemas.microsoft.com/office/drawing/2014/main" id="{5990AC56-AAA0-884B-A02A-C3F42F13FA5B}"/>
              </a:ext>
            </a:extLst>
          </p:cNvPr>
          <p:cNvSpPr>
            <a:spLocks noGrp="1"/>
          </p:cNvSpPr>
          <p:nvPr>
            <p:ph type="sldNum" sz="quarter" idx="11"/>
          </p:nvPr>
        </p:nvSpPr>
        <p:spPr/>
        <p:txBody>
          <a:bodyPr/>
          <a:lstStyle/>
          <a:p>
            <a:fld id="{AE9108BD-1B63-5E42-A3EF-D85B2E21F76C}" type="slidenum">
              <a:rPr lang="en-US" smtClean="0"/>
              <a:t>16</a:t>
            </a:fld>
            <a:endParaRPr lang="en-US"/>
          </a:p>
        </p:txBody>
      </p:sp>
      <p:pic>
        <p:nvPicPr>
          <p:cNvPr id="6" name="Picture 5">
            <a:extLst>
              <a:ext uri="{FF2B5EF4-FFF2-40B4-BE49-F238E27FC236}">
                <a16:creationId xmlns:a16="http://schemas.microsoft.com/office/drawing/2014/main" id="{5EAEDBF5-A23A-D645-AC31-794FF3837436}"/>
              </a:ext>
            </a:extLst>
          </p:cNvPr>
          <p:cNvPicPr>
            <a:picLocks noChangeAspect="1"/>
          </p:cNvPicPr>
          <p:nvPr/>
        </p:nvPicPr>
        <p:blipFill>
          <a:blip r:embed="rId3"/>
          <a:stretch>
            <a:fillRect/>
          </a:stretch>
        </p:blipFill>
        <p:spPr>
          <a:xfrm>
            <a:off x="5079999" y="1617665"/>
            <a:ext cx="6502400" cy="4508500"/>
          </a:xfrm>
          <a:prstGeom prst="rect">
            <a:avLst/>
          </a:prstGeom>
        </p:spPr>
      </p:pic>
    </p:spTree>
    <p:extLst>
      <p:ext uri="{BB962C8B-B14F-4D97-AF65-F5344CB8AC3E}">
        <p14:creationId xmlns:p14="http://schemas.microsoft.com/office/powerpoint/2010/main" val="12366663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3E59A-01DF-EA4A-96E8-31A614E69B5E}"/>
              </a:ext>
            </a:extLst>
          </p:cNvPr>
          <p:cNvSpPr>
            <a:spLocks noGrp="1"/>
          </p:cNvSpPr>
          <p:nvPr>
            <p:ph type="title"/>
          </p:nvPr>
        </p:nvSpPr>
        <p:spPr/>
        <p:txBody>
          <a:bodyPr/>
          <a:lstStyle/>
          <a:p>
            <a:r>
              <a:rPr lang="en-US" dirty="0"/>
              <a:t>A Take Home Point About Data Ethics</a:t>
            </a:r>
          </a:p>
        </p:txBody>
      </p:sp>
      <p:sp>
        <p:nvSpPr>
          <p:cNvPr id="3" name="Content Placeholder 2">
            <a:extLst>
              <a:ext uri="{FF2B5EF4-FFF2-40B4-BE49-F238E27FC236}">
                <a16:creationId xmlns:a16="http://schemas.microsoft.com/office/drawing/2014/main" id="{817D404C-4C1D-3448-9B42-A27649CAF085}"/>
              </a:ext>
            </a:extLst>
          </p:cNvPr>
          <p:cNvSpPr>
            <a:spLocks noGrp="1"/>
          </p:cNvSpPr>
          <p:nvPr>
            <p:ph idx="1"/>
          </p:nvPr>
        </p:nvSpPr>
        <p:spPr>
          <a:xfrm>
            <a:off x="609600" y="1803788"/>
            <a:ext cx="7117976" cy="4322377"/>
          </a:xfrm>
        </p:spPr>
        <p:txBody>
          <a:bodyPr/>
          <a:lstStyle/>
          <a:p>
            <a:r>
              <a:rPr lang="en-US" dirty="0"/>
              <a:t>Always remember that data is generated by abstraction.</a:t>
            </a:r>
          </a:p>
          <a:p>
            <a:pPr lvl="1"/>
            <a:r>
              <a:rPr lang="en-US" dirty="0"/>
              <a:t>Someone picked what data to look at, how to count things, and what not to count.</a:t>
            </a:r>
          </a:p>
          <a:p>
            <a:pPr lvl="1"/>
            <a:r>
              <a:rPr lang="en-US" dirty="0"/>
              <a:t>How could this lead to problems?</a:t>
            </a:r>
          </a:p>
          <a:p>
            <a:pPr lvl="1"/>
            <a:r>
              <a:rPr lang="en-US" dirty="0"/>
              <a:t>What about when it changes?</a:t>
            </a:r>
          </a:p>
          <a:p>
            <a:pPr lvl="1"/>
            <a:endParaRPr lang="en-US" dirty="0"/>
          </a:p>
          <a:p>
            <a:r>
              <a:rPr lang="en-US" dirty="0"/>
              <a:t>However, we can still do useful things </a:t>
            </a:r>
          </a:p>
          <a:p>
            <a:pPr lvl="1"/>
            <a:r>
              <a:rPr lang="en-US" dirty="0"/>
              <a:t>“A map is not the territory that it represents, but, if correct, it has a similar structure to the territory which accounts for its usefulness” -- Alfred Korzybski, </a:t>
            </a:r>
            <a:r>
              <a:rPr lang="en-US" i="1" dirty="0"/>
              <a:t>Science and Sanity</a:t>
            </a:r>
            <a:endParaRPr lang="en-US" dirty="0"/>
          </a:p>
          <a:p>
            <a:pPr marL="0" indent="0">
              <a:buNone/>
            </a:pPr>
            <a:endParaRPr lang="en-US" dirty="0"/>
          </a:p>
          <a:p>
            <a:r>
              <a:rPr lang="en-US" dirty="0"/>
              <a:t>Never forget that there is no such thing as “raw data” and that data is never a purely objective description of the world.</a:t>
            </a:r>
          </a:p>
        </p:txBody>
      </p:sp>
      <p:sp>
        <p:nvSpPr>
          <p:cNvPr id="4" name="Slide Number Placeholder 3">
            <a:extLst>
              <a:ext uri="{FF2B5EF4-FFF2-40B4-BE49-F238E27FC236}">
                <a16:creationId xmlns:a16="http://schemas.microsoft.com/office/drawing/2014/main" id="{95D974C7-4E06-4547-BFBC-0039B5B7484A}"/>
              </a:ext>
            </a:extLst>
          </p:cNvPr>
          <p:cNvSpPr>
            <a:spLocks noGrp="1"/>
          </p:cNvSpPr>
          <p:nvPr>
            <p:ph type="sldNum" sz="quarter" idx="11"/>
          </p:nvPr>
        </p:nvSpPr>
        <p:spPr/>
        <p:txBody>
          <a:bodyPr/>
          <a:lstStyle/>
          <a:p>
            <a:fld id="{AE9108BD-1B63-5E42-A3EF-D85B2E21F76C}" type="slidenum">
              <a:rPr lang="en-US" smtClean="0"/>
              <a:t>17</a:t>
            </a:fld>
            <a:endParaRPr lang="en-US"/>
          </a:p>
        </p:txBody>
      </p:sp>
      <p:pic>
        <p:nvPicPr>
          <p:cNvPr id="5" name="Picture 4">
            <a:extLst>
              <a:ext uri="{FF2B5EF4-FFF2-40B4-BE49-F238E27FC236}">
                <a16:creationId xmlns:a16="http://schemas.microsoft.com/office/drawing/2014/main" id="{D5713329-948A-AD45-8B60-B88D1219B273}"/>
              </a:ext>
            </a:extLst>
          </p:cNvPr>
          <p:cNvPicPr>
            <a:picLocks noChangeAspect="1"/>
          </p:cNvPicPr>
          <p:nvPr/>
        </p:nvPicPr>
        <p:blipFill>
          <a:blip r:embed="rId3"/>
          <a:stretch>
            <a:fillRect/>
          </a:stretch>
        </p:blipFill>
        <p:spPr>
          <a:xfrm>
            <a:off x="7476565" y="1022350"/>
            <a:ext cx="4572000" cy="3429000"/>
          </a:xfrm>
          <a:prstGeom prst="rect">
            <a:avLst/>
          </a:prstGeom>
        </p:spPr>
      </p:pic>
      <p:pic>
        <p:nvPicPr>
          <p:cNvPr id="6" name="Picture 5">
            <a:extLst>
              <a:ext uri="{FF2B5EF4-FFF2-40B4-BE49-F238E27FC236}">
                <a16:creationId xmlns:a16="http://schemas.microsoft.com/office/drawing/2014/main" id="{547F2D84-A4D8-514F-95D8-9FCE5AB6F3E1}"/>
              </a:ext>
            </a:extLst>
          </p:cNvPr>
          <p:cNvPicPr>
            <a:picLocks noChangeAspect="1"/>
          </p:cNvPicPr>
          <p:nvPr/>
        </p:nvPicPr>
        <p:blipFill>
          <a:blip r:embed="rId4"/>
          <a:stretch>
            <a:fillRect/>
          </a:stretch>
        </p:blipFill>
        <p:spPr>
          <a:xfrm>
            <a:off x="8737600" y="4629940"/>
            <a:ext cx="1524000" cy="1962150"/>
          </a:xfrm>
          <a:prstGeom prst="rect">
            <a:avLst/>
          </a:prstGeom>
        </p:spPr>
      </p:pic>
    </p:spTree>
    <p:extLst>
      <p:ext uri="{BB962C8B-B14F-4D97-AF65-F5344CB8AC3E}">
        <p14:creationId xmlns:p14="http://schemas.microsoft.com/office/powerpoint/2010/main" val="155779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599" y="1752600"/>
            <a:ext cx="6848723" cy="4973321"/>
          </a:xfrm>
        </p:spPr>
        <p:txBody>
          <a:bodyPr>
            <a:normAutofit fontScale="92500" lnSpcReduction="20000"/>
          </a:bodyPr>
          <a:lstStyle/>
          <a:p>
            <a:r>
              <a:rPr lang="en-US" dirty="0"/>
              <a:t>Data Science == manipulating and computing on data</a:t>
            </a:r>
          </a:p>
          <a:p>
            <a:pPr lvl="1"/>
            <a:r>
              <a:rPr lang="en-US" b="0" dirty="0"/>
              <a:t>Large to very large, but somewhat “structured” data</a:t>
            </a:r>
          </a:p>
          <a:p>
            <a:endParaRPr lang="en-US" dirty="0"/>
          </a:p>
          <a:p>
            <a:r>
              <a:rPr lang="en-US" dirty="0"/>
              <a:t>Wait, what about </a:t>
            </a:r>
            <a:r>
              <a:rPr lang="en-US" b="1" dirty="0">
                <a:solidFill>
                  <a:srgbClr val="215C4E"/>
                </a:solidFill>
              </a:rPr>
              <a:t>BIG DATA?</a:t>
            </a:r>
          </a:p>
          <a:p>
            <a:pPr lvl="1"/>
            <a:r>
              <a:rPr lang="en-US" b="1" dirty="0">
                <a:solidFill>
                  <a:srgbClr val="215C4E"/>
                </a:solidFill>
              </a:rPr>
              <a:t>Volume:</a:t>
            </a:r>
            <a:r>
              <a:rPr lang="en-US" dirty="0"/>
              <a:t> The quantity of generated and stored data. </a:t>
            </a:r>
            <a:br>
              <a:rPr lang="en-US" dirty="0"/>
            </a:br>
            <a:r>
              <a:rPr lang="en-US" dirty="0"/>
              <a:t>The size determines the value and potential insight.</a:t>
            </a:r>
          </a:p>
          <a:p>
            <a:pPr marL="346075" lvl="1" indent="0">
              <a:buNone/>
            </a:pPr>
            <a:endParaRPr lang="en-US" dirty="0"/>
          </a:p>
          <a:p>
            <a:pPr lvl="1"/>
            <a:r>
              <a:rPr lang="en-US" b="1" dirty="0">
                <a:solidFill>
                  <a:srgbClr val="215C4E"/>
                </a:solidFill>
              </a:rPr>
              <a:t>Variety: </a:t>
            </a:r>
            <a:r>
              <a:rPr lang="en-US" dirty="0"/>
              <a:t>The type and nature of the data. Big data draws from text, images, audio, video; plus it completes missing pieces through data fusion.</a:t>
            </a:r>
          </a:p>
          <a:p>
            <a:pPr marL="346075" lvl="1" indent="0">
              <a:buNone/>
            </a:pPr>
            <a:endParaRPr lang="en-US" dirty="0"/>
          </a:p>
          <a:p>
            <a:pPr lvl="1"/>
            <a:r>
              <a:rPr lang="en-US" b="1" dirty="0">
                <a:solidFill>
                  <a:srgbClr val="215C4E"/>
                </a:solidFill>
              </a:rPr>
              <a:t>Velocity: </a:t>
            </a:r>
            <a:r>
              <a:rPr lang="en-US" dirty="0"/>
              <a:t>The speed at which the data is generated and processed. Big data is often available in real-time. </a:t>
            </a:r>
          </a:p>
          <a:p>
            <a:pPr lvl="2"/>
            <a:r>
              <a:rPr lang="en-US" dirty="0"/>
              <a:t>Compared to small data, big data are produced more continually. Two kinds of velocity related to big data are the frequency of generation and the frequency of handling, recording, and publishing.</a:t>
            </a:r>
          </a:p>
          <a:p>
            <a:pPr lvl="1"/>
            <a:endParaRPr lang="en-US" dirty="0"/>
          </a:p>
          <a:p>
            <a:r>
              <a:rPr lang="en-US" dirty="0"/>
              <a:t>Sometimes Veracity but we won’t consider this..</a:t>
            </a:r>
          </a:p>
        </p:txBody>
      </p:sp>
      <p:sp>
        <p:nvSpPr>
          <p:cNvPr id="6" name="Title 5">
            <a:extLst>
              <a:ext uri="{FF2B5EF4-FFF2-40B4-BE49-F238E27FC236}">
                <a16:creationId xmlns:a16="http://schemas.microsoft.com/office/drawing/2014/main" id="{95220423-50D7-EB4F-93A4-EB93B0A02188}"/>
              </a:ext>
            </a:extLst>
          </p:cNvPr>
          <p:cNvSpPr>
            <a:spLocks noGrp="1"/>
          </p:cNvSpPr>
          <p:nvPr>
            <p:ph type="title"/>
          </p:nvPr>
        </p:nvSpPr>
        <p:spPr/>
        <p:txBody>
          <a:bodyPr/>
          <a:lstStyle/>
          <a:p>
            <a:r>
              <a:rPr lang="en-US" dirty="0"/>
              <a:t>Data Manipulation and Computation</a:t>
            </a:r>
          </a:p>
        </p:txBody>
      </p:sp>
      <p:pic>
        <p:nvPicPr>
          <p:cNvPr id="8" name="Picture 7">
            <a:extLst>
              <a:ext uri="{FF2B5EF4-FFF2-40B4-BE49-F238E27FC236}">
                <a16:creationId xmlns:a16="http://schemas.microsoft.com/office/drawing/2014/main" id="{6DC69F41-C9E7-5B48-AFF5-0A93EF35802F}"/>
              </a:ext>
            </a:extLst>
          </p:cNvPr>
          <p:cNvPicPr>
            <a:picLocks noChangeAspect="1"/>
          </p:cNvPicPr>
          <p:nvPr/>
        </p:nvPicPr>
        <p:blipFill>
          <a:blip r:embed="rId3"/>
          <a:stretch>
            <a:fillRect/>
          </a:stretch>
        </p:blipFill>
        <p:spPr>
          <a:xfrm>
            <a:off x="7458322" y="1548606"/>
            <a:ext cx="4618074" cy="3179328"/>
          </a:xfrm>
          <a:prstGeom prst="rect">
            <a:avLst/>
          </a:prstGeom>
        </p:spPr>
      </p:pic>
      <p:sp>
        <p:nvSpPr>
          <p:cNvPr id="2" name="Slide Number Placeholder 1">
            <a:extLst>
              <a:ext uri="{FF2B5EF4-FFF2-40B4-BE49-F238E27FC236}">
                <a16:creationId xmlns:a16="http://schemas.microsoft.com/office/drawing/2014/main" id="{CAA741E0-E120-4404-A6EE-8240885D00A9}"/>
              </a:ext>
            </a:extLst>
          </p:cNvPr>
          <p:cNvSpPr>
            <a:spLocks noGrp="1"/>
          </p:cNvSpPr>
          <p:nvPr>
            <p:ph type="sldNum" sz="quarter" idx="11"/>
          </p:nvPr>
        </p:nvSpPr>
        <p:spPr/>
        <p:txBody>
          <a:bodyPr/>
          <a:lstStyle/>
          <a:p>
            <a:fld id="{AE9108BD-1B63-5E42-A3EF-D85B2E21F76C}" type="slidenum">
              <a:rPr lang="en-US" smtClean="0"/>
              <a:t>18</a:t>
            </a:fld>
            <a:endParaRPr lang="en-US"/>
          </a:p>
        </p:txBody>
      </p:sp>
    </p:spTree>
    <p:extLst>
      <p:ext uri="{BB962C8B-B14F-4D97-AF65-F5344CB8AC3E}">
        <p14:creationId xmlns:p14="http://schemas.microsoft.com/office/powerpoint/2010/main" val="38179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752600"/>
            <a:ext cx="6490915" cy="4973321"/>
          </a:xfrm>
        </p:spPr>
        <p:txBody>
          <a:bodyPr>
            <a:normAutofit fontScale="92500" lnSpcReduction="20000"/>
          </a:bodyPr>
          <a:lstStyle/>
          <a:p>
            <a:r>
              <a:rPr lang="en-US" dirty="0"/>
              <a:t>Data Science == manipulating and computing on data</a:t>
            </a:r>
          </a:p>
          <a:p>
            <a:pPr lvl="1"/>
            <a:r>
              <a:rPr lang="en-US" b="0" dirty="0"/>
              <a:t>Large to very large, but somewhat “structured” data</a:t>
            </a:r>
            <a:endParaRPr lang="en-US" dirty="0"/>
          </a:p>
          <a:p>
            <a:endParaRPr lang="en-US" dirty="0"/>
          </a:p>
          <a:p>
            <a:endParaRPr lang="en-US" dirty="0"/>
          </a:p>
          <a:p>
            <a:r>
              <a:rPr lang="en-US" dirty="0"/>
              <a:t>We will see several tools for doing that this semester</a:t>
            </a:r>
          </a:p>
          <a:p>
            <a:pPr lvl="1"/>
            <a:r>
              <a:rPr lang="en-US" b="0" dirty="0"/>
              <a:t>Thousands more out there that we won’t cover</a:t>
            </a:r>
          </a:p>
          <a:p>
            <a:pPr marL="0" indent="0">
              <a:buNone/>
            </a:pPr>
            <a:r>
              <a:rPr lang="en-US" dirty="0"/>
              <a:t>	</a:t>
            </a:r>
          </a:p>
          <a:p>
            <a:r>
              <a:rPr lang="en-US" dirty="0"/>
              <a:t>Need to learn to shift thinking from:</a:t>
            </a:r>
          </a:p>
          <a:p>
            <a:pPr lvl="1"/>
            <a:r>
              <a:rPr lang="en-US" sz="2400" i="1" dirty="0">
                <a:solidFill>
                  <a:srgbClr val="00B050"/>
                </a:solidFill>
              </a:rPr>
              <a:t>Imperative code to manipulate data structures</a:t>
            </a:r>
          </a:p>
          <a:p>
            <a:pPr marL="0" indent="0">
              <a:buNone/>
            </a:pPr>
            <a:r>
              <a:rPr lang="en-US" dirty="0"/>
              <a:t>to: </a:t>
            </a:r>
          </a:p>
          <a:p>
            <a:pPr lvl="1"/>
            <a:r>
              <a:rPr lang="en-US" sz="2400" i="1" dirty="0">
                <a:solidFill>
                  <a:srgbClr val="00B0F0"/>
                </a:solidFill>
              </a:rPr>
              <a:t>Sequences/pipelines of operations on data</a:t>
            </a:r>
          </a:p>
          <a:p>
            <a:pPr marL="0" indent="0">
              <a:buNone/>
            </a:pPr>
            <a:r>
              <a:rPr lang="en-US" dirty="0"/>
              <a:t>	</a:t>
            </a:r>
          </a:p>
          <a:p>
            <a:r>
              <a:rPr lang="en-US" dirty="0"/>
              <a:t>Should still know how to implement the operations themselves, especially for debugging performance (covered in classes like Machine Learning), but we won’t cover that much formal algorithmic treatment.</a:t>
            </a:r>
          </a:p>
          <a:p>
            <a:endParaRPr lang="en-US" dirty="0"/>
          </a:p>
          <a:p>
            <a:endParaRPr lang="en-US" dirty="0"/>
          </a:p>
          <a:p>
            <a:endParaRPr lang="en-US" b="0" dirty="0"/>
          </a:p>
        </p:txBody>
      </p:sp>
      <p:sp>
        <p:nvSpPr>
          <p:cNvPr id="6" name="Title 5">
            <a:extLst>
              <a:ext uri="{FF2B5EF4-FFF2-40B4-BE49-F238E27FC236}">
                <a16:creationId xmlns:a16="http://schemas.microsoft.com/office/drawing/2014/main" id="{95220423-50D7-EB4F-93A4-EB93B0A02188}"/>
              </a:ext>
            </a:extLst>
          </p:cNvPr>
          <p:cNvSpPr>
            <a:spLocks noGrp="1"/>
          </p:cNvSpPr>
          <p:nvPr>
            <p:ph type="title"/>
          </p:nvPr>
        </p:nvSpPr>
        <p:spPr/>
        <p:txBody>
          <a:bodyPr/>
          <a:lstStyle/>
          <a:p>
            <a:r>
              <a:rPr lang="en-US" dirty="0"/>
              <a:t>Data Manipulation and Computation</a:t>
            </a:r>
          </a:p>
        </p:txBody>
      </p:sp>
      <p:pic>
        <p:nvPicPr>
          <p:cNvPr id="5" name="Picture 4">
            <a:extLst>
              <a:ext uri="{FF2B5EF4-FFF2-40B4-BE49-F238E27FC236}">
                <a16:creationId xmlns:a16="http://schemas.microsoft.com/office/drawing/2014/main" id="{26339FBD-5126-5844-B09C-426D7AEEE9B5}"/>
              </a:ext>
            </a:extLst>
          </p:cNvPr>
          <p:cNvPicPr>
            <a:picLocks noChangeAspect="1"/>
          </p:cNvPicPr>
          <p:nvPr/>
        </p:nvPicPr>
        <p:blipFill>
          <a:blip r:embed="rId3"/>
          <a:stretch>
            <a:fillRect/>
          </a:stretch>
        </p:blipFill>
        <p:spPr>
          <a:xfrm>
            <a:off x="7458322" y="1548606"/>
            <a:ext cx="4618074" cy="3179328"/>
          </a:xfrm>
          <a:prstGeom prst="rect">
            <a:avLst/>
          </a:prstGeom>
        </p:spPr>
      </p:pic>
      <p:sp>
        <p:nvSpPr>
          <p:cNvPr id="2" name="Slide Number Placeholder 1">
            <a:extLst>
              <a:ext uri="{FF2B5EF4-FFF2-40B4-BE49-F238E27FC236}">
                <a16:creationId xmlns:a16="http://schemas.microsoft.com/office/drawing/2014/main" id="{1AA64A7A-A96C-457D-A660-1E11273757B9}"/>
              </a:ext>
            </a:extLst>
          </p:cNvPr>
          <p:cNvSpPr>
            <a:spLocks noGrp="1"/>
          </p:cNvSpPr>
          <p:nvPr>
            <p:ph type="sldNum" sz="quarter" idx="11"/>
          </p:nvPr>
        </p:nvSpPr>
        <p:spPr/>
        <p:txBody>
          <a:bodyPr/>
          <a:lstStyle/>
          <a:p>
            <a:fld id="{AE9108BD-1B63-5E42-A3EF-D85B2E21F76C}" type="slidenum">
              <a:rPr lang="en-US" smtClean="0"/>
              <a:t>19</a:t>
            </a:fld>
            <a:endParaRPr lang="en-US"/>
          </a:p>
        </p:txBody>
      </p:sp>
    </p:spTree>
    <p:extLst>
      <p:ext uri="{BB962C8B-B14F-4D97-AF65-F5344CB8AC3E}">
        <p14:creationId xmlns:p14="http://schemas.microsoft.com/office/powerpoint/2010/main" val="45993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E81D2-CFA3-6943-AA76-3C0ED66A1ECF}"/>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ECE76354-240F-8B41-BFDE-F88FA12EE4B4}"/>
              </a:ext>
            </a:extLst>
          </p:cNvPr>
          <p:cNvSpPr>
            <a:spLocks noGrp="1"/>
          </p:cNvSpPr>
          <p:nvPr>
            <p:ph idx="1"/>
          </p:nvPr>
        </p:nvSpPr>
        <p:spPr/>
        <p:txBody>
          <a:bodyPr/>
          <a:lstStyle/>
          <a:p>
            <a:r>
              <a:rPr lang="en-US" dirty="0"/>
              <a:t>No office hours this Thursday!</a:t>
            </a:r>
          </a:p>
          <a:p>
            <a:pPr marL="0" indent="0">
              <a:buNone/>
            </a:pPr>
            <a:endParaRPr lang="en-US" dirty="0"/>
          </a:p>
          <a:p>
            <a:r>
              <a:rPr lang="en-US" dirty="0"/>
              <a:t>Lab day moved to Tuesday 9/10</a:t>
            </a:r>
          </a:p>
          <a:p>
            <a:pPr lvl="1"/>
            <a:r>
              <a:rPr lang="en-US" dirty="0"/>
              <a:t>Make sure you can run Docker or Anaconda on your laptop.</a:t>
            </a:r>
          </a:p>
          <a:p>
            <a:pPr lvl="1"/>
            <a:r>
              <a:rPr lang="en-US" dirty="0"/>
              <a:t>Note that you can develop on either Docker, Anaconda, System Python… but it must run on Docker for grading.</a:t>
            </a:r>
          </a:p>
          <a:p>
            <a:endParaRPr lang="en-US" dirty="0"/>
          </a:p>
          <a:p>
            <a:r>
              <a:rPr lang="en-US" dirty="0"/>
              <a:t>Regraded Quiz 1 for some of you … reminder that it’s due tonight.</a:t>
            </a:r>
          </a:p>
          <a:p>
            <a:endParaRPr lang="en-US" dirty="0"/>
          </a:p>
          <a:p>
            <a:r>
              <a:rPr lang="en-US" dirty="0"/>
              <a:t>Email Policy: I will turn around email in 24 hours – but I don’t necessarily work on the weekends either.</a:t>
            </a:r>
          </a:p>
        </p:txBody>
      </p:sp>
      <p:sp>
        <p:nvSpPr>
          <p:cNvPr id="4" name="Slide Number Placeholder 3">
            <a:extLst>
              <a:ext uri="{FF2B5EF4-FFF2-40B4-BE49-F238E27FC236}">
                <a16:creationId xmlns:a16="http://schemas.microsoft.com/office/drawing/2014/main" id="{989D88BF-836B-FD45-97DB-F7572A35B054}"/>
              </a:ext>
            </a:extLst>
          </p:cNvPr>
          <p:cNvSpPr>
            <a:spLocks noGrp="1"/>
          </p:cNvSpPr>
          <p:nvPr>
            <p:ph type="sldNum" sz="quarter" idx="11"/>
          </p:nvPr>
        </p:nvSpPr>
        <p:spPr/>
        <p:txBody>
          <a:bodyPr/>
          <a:lstStyle/>
          <a:p>
            <a:fld id="{AE9108BD-1B63-5E42-A3EF-D85B2E21F76C}" type="slidenum">
              <a:rPr lang="en-US" smtClean="0"/>
              <a:t>2</a:t>
            </a:fld>
            <a:endParaRPr lang="en-US"/>
          </a:p>
        </p:txBody>
      </p:sp>
    </p:spTree>
    <p:extLst>
      <p:ext uri="{BB962C8B-B14F-4D97-AF65-F5344CB8AC3E}">
        <p14:creationId xmlns:p14="http://schemas.microsoft.com/office/powerpoint/2010/main" val="11739976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518939"/>
            <a:ext cx="8803341" cy="5201603"/>
          </a:xfrm>
        </p:spPr>
        <p:txBody>
          <a:bodyPr>
            <a:normAutofit/>
          </a:bodyPr>
          <a:lstStyle/>
          <a:p>
            <a:pPr marL="457200" indent="-457200">
              <a:buAutoNum type="arabicPeriod"/>
            </a:pPr>
            <a:r>
              <a:rPr lang="en-US" b="1" dirty="0">
                <a:solidFill>
                  <a:srgbClr val="215C4E"/>
                </a:solidFill>
              </a:rPr>
              <a:t>Data Representation == </a:t>
            </a:r>
            <a:r>
              <a:rPr lang="en-US" b="0" dirty="0"/>
              <a:t>what is the natural way to think about given data</a:t>
            </a:r>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r>
              <a:rPr lang="en-US" b="1" dirty="0">
                <a:solidFill>
                  <a:srgbClr val="215C4E"/>
                </a:solidFill>
              </a:rPr>
              <a:t>Data Processing Operations</a:t>
            </a:r>
            <a:r>
              <a:rPr lang="en-US" dirty="0">
                <a:solidFill>
                  <a:srgbClr val="215C4E"/>
                </a:solidFill>
              </a:rPr>
              <a:t> </a:t>
            </a:r>
            <a:r>
              <a:rPr lang="en-US" b="1" dirty="0">
                <a:solidFill>
                  <a:srgbClr val="215C4E"/>
                </a:solidFill>
              </a:rPr>
              <a:t>==</a:t>
            </a:r>
            <a:r>
              <a:rPr lang="en-US" dirty="0">
                <a:solidFill>
                  <a:srgbClr val="215C4E"/>
                </a:solidFill>
              </a:rPr>
              <a:t> </a:t>
            </a:r>
            <a:r>
              <a:rPr lang="en-US" b="0" dirty="0"/>
              <a:t>take one or more datasets as input and produce one or more datasets as output</a:t>
            </a:r>
          </a:p>
        </p:txBody>
      </p:sp>
      <p:sp>
        <p:nvSpPr>
          <p:cNvPr id="6" name="AutoShape 2" descr="mage result for arrays"/>
          <p:cNvSpPr>
            <a:spLocks noChangeAspect="1" noChangeArrowheads="1"/>
          </p:cNvSpPr>
          <p:nvPr/>
        </p:nvSpPr>
        <p:spPr bwMode="auto">
          <a:xfrm>
            <a:off x="1949856" y="2462604"/>
            <a:ext cx="229026" cy="2290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7347005" y="2017331"/>
            <a:ext cx="4453342" cy="3416320"/>
          </a:xfrm>
          <a:prstGeom prst="rect">
            <a:avLst/>
          </a:prstGeom>
          <a:noFill/>
        </p:spPr>
        <p:txBody>
          <a:bodyPr wrap="square" rtlCol="0">
            <a:spAutoFit/>
          </a:bodyPr>
          <a:lstStyle/>
          <a:p>
            <a:r>
              <a:rPr lang="en-US" b="1" dirty="0"/>
              <a:t>Indexing</a:t>
            </a:r>
          </a:p>
          <a:p>
            <a:r>
              <a:rPr lang="en-US" b="1" dirty="0"/>
              <a:t>Slicing/</a:t>
            </a:r>
            <a:r>
              <a:rPr lang="en-US" b="1" dirty="0" err="1"/>
              <a:t>subsetting</a:t>
            </a:r>
            <a:endParaRPr lang="en-US" b="1" dirty="0"/>
          </a:p>
          <a:p>
            <a:r>
              <a:rPr lang="en-US" b="1" dirty="0"/>
              <a:t>Filter</a:t>
            </a:r>
          </a:p>
          <a:p>
            <a:r>
              <a:rPr lang="en-US" b="1" dirty="0"/>
              <a:t>‘map’ </a:t>
            </a:r>
            <a:r>
              <a:rPr lang="en-US" dirty="0">
                <a:sym typeface="Wingdings"/>
              </a:rPr>
              <a:t> apply a function to every element</a:t>
            </a:r>
          </a:p>
          <a:p>
            <a:r>
              <a:rPr lang="en-US" b="1" dirty="0">
                <a:sym typeface="Wingdings"/>
              </a:rPr>
              <a:t>’reduce/aggregate’</a:t>
            </a:r>
            <a:r>
              <a:rPr lang="en-US" dirty="0">
                <a:sym typeface="Wingdings"/>
              </a:rPr>
              <a:t>  combine values to get a single scalar (e.g., sum, median)</a:t>
            </a:r>
          </a:p>
          <a:p>
            <a:endParaRPr lang="en-US" dirty="0">
              <a:sym typeface="Wingdings"/>
            </a:endParaRPr>
          </a:p>
          <a:p>
            <a:r>
              <a:rPr lang="en-US" dirty="0">
                <a:sym typeface="Wingdings"/>
              </a:rPr>
              <a:t>Given two vectors: </a:t>
            </a:r>
            <a:r>
              <a:rPr lang="en-US" b="1" dirty="0">
                <a:sym typeface="Wingdings"/>
              </a:rPr>
              <a:t>Dot and cross products</a:t>
            </a:r>
          </a:p>
          <a:p>
            <a:endParaRPr lang="en-US" dirty="0">
              <a:sym typeface="Wingdings"/>
            </a:endParaRPr>
          </a:p>
          <a:p>
            <a:endParaRPr lang="en-US" dirty="0"/>
          </a:p>
        </p:txBody>
      </p:sp>
      <p:graphicFrame>
        <p:nvGraphicFramePr>
          <p:cNvPr id="8" name="Table 7"/>
          <p:cNvGraphicFramePr>
            <a:graphicFrameLocks noGrp="1"/>
          </p:cNvGraphicFramePr>
          <p:nvPr/>
        </p:nvGraphicFramePr>
        <p:xfrm>
          <a:off x="1653275" y="3364310"/>
          <a:ext cx="3966786" cy="370840"/>
        </p:xfrm>
        <a:graphic>
          <a:graphicData uri="http://schemas.openxmlformats.org/drawingml/2006/table">
            <a:tbl>
              <a:tblPr firstRow="1" bandRow="1">
                <a:tableStyleId>{5C22544A-7EE6-4342-B048-85BDC9FD1C3A}</a:tableStyleId>
              </a:tblPr>
              <a:tblGrid>
                <a:gridCol w="661131">
                  <a:extLst>
                    <a:ext uri="{9D8B030D-6E8A-4147-A177-3AD203B41FA5}">
                      <a16:colId xmlns:a16="http://schemas.microsoft.com/office/drawing/2014/main" val="20000"/>
                    </a:ext>
                  </a:extLst>
                </a:gridCol>
                <a:gridCol w="661131">
                  <a:extLst>
                    <a:ext uri="{9D8B030D-6E8A-4147-A177-3AD203B41FA5}">
                      <a16:colId xmlns:a16="http://schemas.microsoft.com/office/drawing/2014/main" val="20001"/>
                    </a:ext>
                  </a:extLst>
                </a:gridCol>
                <a:gridCol w="661131">
                  <a:extLst>
                    <a:ext uri="{9D8B030D-6E8A-4147-A177-3AD203B41FA5}">
                      <a16:colId xmlns:a16="http://schemas.microsoft.com/office/drawing/2014/main" val="20002"/>
                    </a:ext>
                  </a:extLst>
                </a:gridCol>
                <a:gridCol w="661131">
                  <a:extLst>
                    <a:ext uri="{9D8B030D-6E8A-4147-A177-3AD203B41FA5}">
                      <a16:colId xmlns:a16="http://schemas.microsoft.com/office/drawing/2014/main" val="20003"/>
                    </a:ext>
                  </a:extLst>
                </a:gridCol>
                <a:gridCol w="661131">
                  <a:extLst>
                    <a:ext uri="{9D8B030D-6E8A-4147-A177-3AD203B41FA5}">
                      <a16:colId xmlns:a16="http://schemas.microsoft.com/office/drawing/2014/main" val="20004"/>
                    </a:ext>
                  </a:extLst>
                </a:gridCol>
                <a:gridCol w="661131">
                  <a:extLst>
                    <a:ext uri="{9D8B030D-6E8A-4147-A177-3AD203B41FA5}">
                      <a16:colId xmlns:a16="http://schemas.microsoft.com/office/drawing/2014/main" val="20005"/>
                    </a:ext>
                  </a:extLst>
                </a:gridCol>
              </a:tblGrid>
              <a:tr h="370840">
                <a:tc>
                  <a:txBody>
                    <a:bodyPr/>
                    <a:lstStyle/>
                    <a:p>
                      <a:r>
                        <a:rPr lang="en-US" dirty="0"/>
                        <a:t>0.1</a:t>
                      </a:r>
                    </a:p>
                  </a:txBody>
                  <a:tcPr/>
                </a:tc>
                <a:tc>
                  <a:txBody>
                    <a:bodyPr/>
                    <a:lstStyle/>
                    <a:p>
                      <a:r>
                        <a:rPr lang="en-US" dirty="0"/>
                        <a:t>2</a:t>
                      </a:r>
                    </a:p>
                  </a:txBody>
                  <a:tcPr/>
                </a:tc>
                <a:tc>
                  <a:txBody>
                    <a:bodyPr/>
                    <a:lstStyle/>
                    <a:p>
                      <a:r>
                        <a:rPr lang="en-US" dirty="0"/>
                        <a:t>3.2</a:t>
                      </a:r>
                    </a:p>
                  </a:txBody>
                  <a:tcPr/>
                </a:tc>
                <a:tc>
                  <a:txBody>
                    <a:bodyPr/>
                    <a:lstStyle/>
                    <a:p>
                      <a:r>
                        <a:rPr lang="en-US" dirty="0"/>
                        <a:t>6.5</a:t>
                      </a:r>
                    </a:p>
                  </a:txBody>
                  <a:tcPr/>
                </a:tc>
                <a:tc>
                  <a:txBody>
                    <a:bodyPr/>
                    <a:lstStyle/>
                    <a:p>
                      <a:r>
                        <a:rPr lang="en-US" dirty="0"/>
                        <a:t>3.4</a:t>
                      </a:r>
                    </a:p>
                  </a:txBody>
                  <a:tcPr/>
                </a:tc>
                <a:tc>
                  <a:txBody>
                    <a:bodyPr/>
                    <a:lstStyle/>
                    <a:p>
                      <a:r>
                        <a:rPr lang="en-US" dirty="0"/>
                        <a:t>4.1</a:t>
                      </a:r>
                    </a:p>
                  </a:txBody>
                  <a:tcPr/>
                </a:tc>
                <a:extLst>
                  <a:ext uri="{0D108BD9-81ED-4DB2-BD59-A6C34878D82A}">
                    <a16:rowId xmlns:a16="http://schemas.microsoft.com/office/drawing/2014/main" val="10000"/>
                  </a:ext>
                </a:extLst>
              </a:tr>
            </a:tbl>
          </a:graphicData>
        </a:graphic>
      </p:graphicFrame>
      <p:graphicFrame>
        <p:nvGraphicFramePr>
          <p:cNvPr id="9" name="Table 8"/>
          <p:cNvGraphicFramePr>
            <a:graphicFrameLocks noGrp="1"/>
          </p:cNvGraphicFramePr>
          <p:nvPr/>
        </p:nvGraphicFramePr>
        <p:xfrm>
          <a:off x="1782136" y="4462272"/>
          <a:ext cx="3966784" cy="365760"/>
        </p:xfrm>
        <a:graphic>
          <a:graphicData uri="http://schemas.openxmlformats.org/drawingml/2006/table">
            <a:tbl>
              <a:tblPr firstRow="1" bandRow="1">
                <a:tableStyleId>{5C22544A-7EE6-4342-B048-85BDC9FD1C3A}</a:tableStyleId>
              </a:tblPr>
              <a:tblGrid>
                <a:gridCol w="1037513">
                  <a:extLst>
                    <a:ext uri="{9D8B030D-6E8A-4147-A177-3AD203B41FA5}">
                      <a16:colId xmlns:a16="http://schemas.microsoft.com/office/drawing/2014/main" val="20000"/>
                    </a:ext>
                  </a:extLst>
                </a:gridCol>
                <a:gridCol w="2069343">
                  <a:extLst>
                    <a:ext uri="{9D8B030D-6E8A-4147-A177-3AD203B41FA5}">
                      <a16:colId xmlns:a16="http://schemas.microsoft.com/office/drawing/2014/main" val="20001"/>
                    </a:ext>
                  </a:extLst>
                </a:gridCol>
                <a:gridCol w="859928">
                  <a:extLst>
                    <a:ext uri="{9D8B030D-6E8A-4147-A177-3AD203B41FA5}">
                      <a16:colId xmlns:a16="http://schemas.microsoft.com/office/drawing/2014/main" val="20002"/>
                    </a:ext>
                  </a:extLst>
                </a:gridCol>
              </a:tblGrid>
              <a:tr h="346886">
                <a:tc>
                  <a:txBody>
                    <a:bodyPr/>
                    <a:lstStyle/>
                    <a:p>
                      <a:r>
                        <a:rPr lang="en-US" dirty="0"/>
                        <a:t>“data”</a:t>
                      </a:r>
                    </a:p>
                  </a:txBody>
                  <a:tcPr/>
                </a:tc>
                <a:tc>
                  <a:txBody>
                    <a:bodyPr/>
                    <a:lstStyle/>
                    <a:p>
                      <a:r>
                        <a:rPr lang="en-US" dirty="0"/>
                        <a:t>”representation”</a:t>
                      </a:r>
                    </a:p>
                  </a:txBody>
                  <a:tcPr/>
                </a:tc>
                <a:tc>
                  <a:txBody>
                    <a:bodyPr/>
                    <a:lstStyle/>
                    <a:p>
                      <a:r>
                        <a:rPr lang="en-US" dirty="0"/>
                        <a:t>”i.e.”</a:t>
                      </a:r>
                    </a:p>
                  </a:txBody>
                  <a:tcPr/>
                </a:tc>
                <a:extLst>
                  <a:ext uri="{0D108BD9-81ED-4DB2-BD59-A6C34878D82A}">
                    <a16:rowId xmlns:a16="http://schemas.microsoft.com/office/drawing/2014/main" val="10000"/>
                  </a:ext>
                </a:extLst>
              </a:tr>
            </a:tbl>
          </a:graphicData>
        </a:graphic>
      </p:graphicFrame>
      <p:sp>
        <p:nvSpPr>
          <p:cNvPr id="11" name="TextBox 10"/>
          <p:cNvSpPr txBox="1"/>
          <p:nvPr/>
        </p:nvSpPr>
        <p:spPr>
          <a:xfrm>
            <a:off x="1583075" y="2615598"/>
            <a:ext cx="3805465" cy="369332"/>
          </a:xfrm>
          <a:prstGeom prst="rect">
            <a:avLst/>
          </a:prstGeom>
          <a:noFill/>
        </p:spPr>
        <p:txBody>
          <a:bodyPr wrap="none" rtlCol="0">
            <a:spAutoFit/>
          </a:bodyPr>
          <a:lstStyle/>
          <a:p>
            <a:r>
              <a:rPr lang="en-US" b="1" dirty="0">
                <a:solidFill>
                  <a:srgbClr val="215C4E"/>
                </a:solidFill>
              </a:rPr>
              <a:t>One-dimensional Arrays, Vectors</a:t>
            </a:r>
          </a:p>
        </p:txBody>
      </p:sp>
      <p:sp>
        <p:nvSpPr>
          <p:cNvPr id="10" name="Title 9">
            <a:extLst>
              <a:ext uri="{FF2B5EF4-FFF2-40B4-BE49-F238E27FC236}">
                <a16:creationId xmlns:a16="http://schemas.microsoft.com/office/drawing/2014/main" id="{BDBDB7D3-B72D-9D45-A43A-41F646FE38E0}"/>
              </a:ext>
            </a:extLst>
          </p:cNvPr>
          <p:cNvSpPr>
            <a:spLocks noGrp="1"/>
          </p:cNvSpPr>
          <p:nvPr>
            <p:ph type="title"/>
          </p:nvPr>
        </p:nvSpPr>
        <p:spPr/>
        <p:txBody>
          <a:bodyPr/>
          <a:lstStyle/>
          <a:p>
            <a:r>
              <a:rPr lang="en-US" dirty="0"/>
              <a:t>Data Manipulation and Computation</a:t>
            </a:r>
          </a:p>
        </p:txBody>
      </p:sp>
      <p:sp>
        <p:nvSpPr>
          <p:cNvPr id="2" name="Slide Number Placeholder 1">
            <a:extLst>
              <a:ext uri="{FF2B5EF4-FFF2-40B4-BE49-F238E27FC236}">
                <a16:creationId xmlns:a16="http://schemas.microsoft.com/office/drawing/2014/main" id="{9FA6F5D9-C90C-4814-8165-1603E4F0A413}"/>
              </a:ext>
            </a:extLst>
          </p:cNvPr>
          <p:cNvSpPr>
            <a:spLocks noGrp="1"/>
          </p:cNvSpPr>
          <p:nvPr>
            <p:ph type="sldNum" sz="quarter" idx="11"/>
          </p:nvPr>
        </p:nvSpPr>
        <p:spPr/>
        <p:txBody>
          <a:bodyPr/>
          <a:lstStyle/>
          <a:p>
            <a:fld id="{AE9108BD-1B63-5E42-A3EF-D85B2E21F76C}" type="slidenum">
              <a:rPr lang="en-US" smtClean="0"/>
              <a:t>20</a:t>
            </a:fld>
            <a:endParaRPr lang="en-US"/>
          </a:p>
        </p:txBody>
      </p:sp>
    </p:spTree>
    <p:extLst>
      <p:ext uri="{BB962C8B-B14F-4D97-AF65-F5344CB8AC3E}">
        <p14:creationId xmlns:p14="http://schemas.microsoft.com/office/powerpoint/2010/main" val="143884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descr="mage result for arrays"/>
          <p:cNvSpPr>
            <a:spLocks noChangeAspect="1" noChangeArrowheads="1"/>
          </p:cNvSpPr>
          <p:nvPr/>
        </p:nvSpPr>
        <p:spPr bwMode="auto">
          <a:xfrm>
            <a:off x="1949856" y="2462604"/>
            <a:ext cx="229026" cy="2290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7456948" y="2096144"/>
            <a:ext cx="4079630" cy="3139321"/>
          </a:xfrm>
          <a:prstGeom prst="rect">
            <a:avLst/>
          </a:prstGeom>
          <a:noFill/>
        </p:spPr>
        <p:txBody>
          <a:bodyPr wrap="square" rtlCol="0">
            <a:spAutoFit/>
          </a:bodyPr>
          <a:lstStyle/>
          <a:p>
            <a:r>
              <a:rPr lang="en-US" b="1" dirty="0"/>
              <a:t>Indexing</a:t>
            </a:r>
          </a:p>
          <a:p>
            <a:r>
              <a:rPr lang="en-US" b="1" dirty="0"/>
              <a:t>Slicing/</a:t>
            </a:r>
            <a:r>
              <a:rPr lang="en-US" b="1" dirty="0" err="1"/>
              <a:t>subsetting</a:t>
            </a:r>
            <a:endParaRPr lang="en-US" b="1" dirty="0"/>
          </a:p>
          <a:p>
            <a:r>
              <a:rPr lang="en-US" b="1" dirty="0"/>
              <a:t>Filter</a:t>
            </a:r>
          </a:p>
          <a:p>
            <a:r>
              <a:rPr lang="en-US" b="1" dirty="0"/>
              <a:t>‘map’ </a:t>
            </a:r>
            <a:r>
              <a:rPr lang="en-US" dirty="0">
                <a:sym typeface="Wingdings"/>
              </a:rPr>
              <a:t> apply a function to every element</a:t>
            </a:r>
          </a:p>
          <a:p>
            <a:r>
              <a:rPr lang="en-US" b="1" dirty="0">
                <a:sym typeface="Wingdings"/>
              </a:rPr>
              <a:t>’reduce/aggregate’</a:t>
            </a:r>
            <a:r>
              <a:rPr lang="en-US" dirty="0">
                <a:sym typeface="Wingdings"/>
              </a:rPr>
              <a:t>  combine values across a row or a column (e.g., sum, average, median etc..)</a:t>
            </a:r>
          </a:p>
          <a:p>
            <a:endParaRPr lang="en-US" dirty="0">
              <a:sym typeface="Wingdings"/>
            </a:endParaRPr>
          </a:p>
          <a:p>
            <a:endParaRPr lang="en-US" dirty="0">
              <a:sym typeface="Wingdings"/>
            </a:endParaRPr>
          </a:p>
          <a:p>
            <a:endParaRPr lang="en-US" dirty="0"/>
          </a:p>
        </p:txBody>
      </p:sp>
      <p:sp>
        <p:nvSpPr>
          <p:cNvPr id="11" name="TextBox 10"/>
          <p:cNvSpPr txBox="1"/>
          <p:nvPr/>
        </p:nvSpPr>
        <p:spPr>
          <a:xfrm>
            <a:off x="1679199" y="2133221"/>
            <a:ext cx="2505814" cy="369332"/>
          </a:xfrm>
          <a:prstGeom prst="rect">
            <a:avLst/>
          </a:prstGeom>
          <a:noFill/>
        </p:spPr>
        <p:txBody>
          <a:bodyPr wrap="none" rtlCol="0">
            <a:spAutoFit/>
          </a:bodyPr>
          <a:lstStyle/>
          <a:p>
            <a:r>
              <a:rPr lang="en-US" b="1" dirty="0">
                <a:solidFill>
                  <a:srgbClr val="002060"/>
                </a:solidFill>
              </a:rPr>
              <a:t>n-dimensional arrays</a:t>
            </a:r>
          </a:p>
        </p:txBody>
      </p:sp>
      <p:pic>
        <p:nvPicPr>
          <p:cNvPr id="4100" name="Picture 4" descr="mage result for 2-dimensional array"/>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1173746" y="2695829"/>
            <a:ext cx="4371975" cy="263813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C2334E71-D3D9-6247-BA7E-FF5152972C98}"/>
              </a:ext>
            </a:extLst>
          </p:cNvPr>
          <p:cNvSpPr>
            <a:spLocks noGrp="1"/>
          </p:cNvSpPr>
          <p:nvPr>
            <p:ph type="title"/>
          </p:nvPr>
        </p:nvSpPr>
        <p:spPr/>
        <p:txBody>
          <a:bodyPr/>
          <a:lstStyle/>
          <a:p>
            <a:r>
              <a:rPr lang="en-US" dirty="0"/>
              <a:t>Data Manipulation and Computation</a:t>
            </a:r>
          </a:p>
        </p:txBody>
      </p:sp>
      <p:sp>
        <p:nvSpPr>
          <p:cNvPr id="2" name="Slide Number Placeholder 1">
            <a:extLst>
              <a:ext uri="{FF2B5EF4-FFF2-40B4-BE49-F238E27FC236}">
                <a16:creationId xmlns:a16="http://schemas.microsoft.com/office/drawing/2014/main" id="{E3F2748D-47B1-4FD5-AB7E-68AD8CF41332}"/>
              </a:ext>
            </a:extLst>
          </p:cNvPr>
          <p:cNvSpPr>
            <a:spLocks noGrp="1"/>
          </p:cNvSpPr>
          <p:nvPr>
            <p:ph type="sldNum" sz="quarter" idx="11"/>
          </p:nvPr>
        </p:nvSpPr>
        <p:spPr/>
        <p:txBody>
          <a:bodyPr/>
          <a:lstStyle/>
          <a:p>
            <a:fld id="{AE9108BD-1B63-5E42-A3EF-D85B2E21F76C}" type="slidenum">
              <a:rPr lang="en-US" smtClean="0"/>
              <a:t>21</a:t>
            </a:fld>
            <a:endParaRPr lang="en-US"/>
          </a:p>
        </p:txBody>
      </p:sp>
      <p:sp>
        <p:nvSpPr>
          <p:cNvPr id="12" name="Content Placeholder 2">
            <a:extLst>
              <a:ext uri="{FF2B5EF4-FFF2-40B4-BE49-F238E27FC236}">
                <a16:creationId xmlns:a16="http://schemas.microsoft.com/office/drawing/2014/main" id="{6A7A525F-CE4D-40D3-B4B4-8869AA66A274}"/>
              </a:ext>
            </a:extLst>
          </p:cNvPr>
          <p:cNvSpPr txBox="1">
            <a:spLocks/>
          </p:cNvSpPr>
          <p:nvPr/>
        </p:nvSpPr>
        <p:spPr bwMode="auto">
          <a:xfrm>
            <a:off x="609600" y="1518939"/>
            <a:ext cx="8803341" cy="5201603"/>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231775" indent="-231775" algn="l" rtl="0" eaLnBrk="1" fontAlgn="base" hangingPunct="1">
              <a:spcBef>
                <a:spcPct val="20000"/>
              </a:spcBef>
              <a:spcAft>
                <a:spcPct val="0"/>
              </a:spcAft>
              <a:buChar char="•"/>
              <a:defRPr sz="2000">
                <a:solidFill>
                  <a:srgbClr val="004266"/>
                </a:solidFill>
                <a:latin typeface="+mn-lt"/>
                <a:ea typeface="+mn-ea"/>
                <a:cs typeface="+mn-cs"/>
              </a:defRPr>
            </a:lvl1pPr>
            <a:lvl2pPr marL="742950" indent="-396875" algn="l" rtl="0" eaLnBrk="1" fontAlgn="base" hangingPunct="1">
              <a:spcBef>
                <a:spcPct val="20000"/>
              </a:spcBef>
              <a:spcAft>
                <a:spcPct val="0"/>
              </a:spcAft>
              <a:buFont typeface="Arial" pitchFamily="34" charset="0"/>
              <a:buChar char="–"/>
              <a:defRPr sz="2000">
                <a:solidFill>
                  <a:srgbClr val="004266"/>
                </a:solidFill>
                <a:latin typeface="+mn-lt"/>
              </a:defRPr>
            </a:lvl2pPr>
            <a:lvl3pPr marL="1143000" indent="-228600" algn="l" rtl="0" eaLnBrk="1" fontAlgn="base" hangingPunct="1">
              <a:spcBef>
                <a:spcPct val="20000"/>
              </a:spcBef>
              <a:spcAft>
                <a:spcPct val="0"/>
              </a:spcAft>
              <a:buFont typeface="Arial" pitchFamily="34" charset="0"/>
              <a:buChar char="–"/>
              <a:defRPr sz="20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457200" indent="-457200">
              <a:buFontTx/>
              <a:buAutoNum type="arabicPeriod"/>
            </a:pPr>
            <a:r>
              <a:rPr lang="en-US" b="1" kern="0">
                <a:solidFill>
                  <a:srgbClr val="215C4E"/>
                </a:solidFill>
              </a:rPr>
              <a:t>Data Representation == </a:t>
            </a:r>
            <a:r>
              <a:rPr lang="en-US" kern="0"/>
              <a:t>what is the natural way to think about given data</a:t>
            </a:r>
          </a:p>
          <a:p>
            <a:pPr marL="457200" indent="-457200">
              <a:buFontTx/>
              <a:buAutoNum type="arabicPeriod"/>
            </a:pPr>
            <a:endParaRPr lang="en-US" kern="0"/>
          </a:p>
          <a:p>
            <a:pPr marL="457200" indent="-457200">
              <a:buFontTx/>
              <a:buAutoNum type="arabicPeriod"/>
            </a:pPr>
            <a:endParaRPr lang="en-US" kern="0"/>
          </a:p>
          <a:p>
            <a:pPr marL="457200" indent="-457200">
              <a:buFontTx/>
              <a:buAutoNum type="arabicPeriod"/>
            </a:pPr>
            <a:endParaRPr lang="en-US" kern="0"/>
          </a:p>
          <a:p>
            <a:pPr marL="457200" indent="-457200">
              <a:buFontTx/>
              <a:buAutoNum type="arabicPeriod"/>
            </a:pPr>
            <a:endParaRPr lang="en-US" kern="0"/>
          </a:p>
          <a:p>
            <a:pPr marL="457200" indent="-457200">
              <a:buFontTx/>
              <a:buAutoNum type="arabicPeriod"/>
            </a:pPr>
            <a:endParaRPr lang="en-US" kern="0"/>
          </a:p>
          <a:p>
            <a:pPr marL="457200" indent="-457200">
              <a:buFontTx/>
              <a:buAutoNum type="arabicPeriod"/>
            </a:pPr>
            <a:endParaRPr lang="en-US" kern="0"/>
          </a:p>
          <a:p>
            <a:pPr marL="457200" indent="-457200">
              <a:buFontTx/>
              <a:buAutoNum type="arabicPeriod"/>
            </a:pPr>
            <a:endParaRPr lang="en-US" kern="0"/>
          </a:p>
          <a:p>
            <a:pPr marL="457200" indent="-457200">
              <a:buFontTx/>
              <a:buAutoNum type="arabicPeriod"/>
            </a:pPr>
            <a:endParaRPr lang="en-US" kern="0"/>
          </a:p>
          <a:p>
            <a:pPr marL="457200" indent="-457200">
              <a:buFontTx/>
              <a:buAutoNum type="arabicPeriod"/>
            </a:pPr>
            <a:endParaRPr lang="en-US" kern="0"/>
          </a:p>
          <a:p>
            <a:pPr marL="457200" indent="-457200">
              <a:buFontTx/>
              <a:buAutoNum type="arabicPeriod"/>
            </a:pPr>
            <a:endParaRPr lang="en-US" kern="0"/>
          </a:p>
          <a:p>
            <a:pPr marL="457200" indent="-457200">
              <a:buFontTx/>
              <a:buAutoNum type="arabicPeriod"/>
            </a:pPr>
            <a:r>
              <a:rPr lang="en-US" b="1" kern="0">
                <a:solidFill>
                  <a:srgbClr val="215C4E"/>
                </a:solidFill>
              </a:rPr>
              <a:t>Data Processing Operations</a:t>
            </a:r>
            <a:r>
              <a:rPr lang="en-US" kern="0">
                <a:solidFill>
                  <a:srgbClr val="215C4E"/>
                </a:solidFill>
              </a:rPr>
              <a:t> </a:t>
            </a:r>
            <a:r>
              <a:rPr lang="en-US" b="1" kern="0">
                <a:solidFill>
                  <a:srgbClr val="215C4E"/>
                </a:solidFill>
              </a:rPr>
              <a:t>==</a:t>
            </a:r>
            <a:r>
              <a:rPr lang="en-US" kern="0">
                <a:solidFill>
                  <a:srgbClr val="215C4E"/>
                </a:solidFill>
              </a:rPr>
              <a:t> </a:t>
            </a:r>
            <a:r>
              <a:rPr lang="en-US" kern="0"/>
              <a:t>take one or more datasets as input and produce one or more datasets as output</a:t>
            </a:r>
            <a:endParaRPr lang="en-US" kern="0" dirty="0"/>
          </a:p>
        </p:txBody>
      </p:sp>
    </p:spTree>
    <p:extLst>
      <p:ext uri="{BB962C8B-B14F-4D97-AF65-F5344CB8AC3E}">
        <p14:creationId xmlns:p14="http://schemas.microsoft.com/office/powerpoint/2010/main" val="1677073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descr="mage result for arrays"/>
          <p:cNvSpPr>
            <a:spLocks noChangeAspect="1" noChangeArrowheads="1"/>
          </p:cNvSpPr>
          <p:nvPr/>
        </p:nvSpPr>
        <p:spPr bwMode="auto">
          <a:xfrm>
            <a:off x="1634127" y="2233578"/>
            <a:ext cx="229026" cy="2290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7215262" y="2377421"/>
            <a:ext cx="4079630" cy="2308324"/>
          </a:xfrm>
          <a:prstGeom prst="rect">
            <a:avLst/>
          </a:prstGeom>
          <a:noFill/>
        </p:spPr>
        <p:txBody>
          <a:bodyPr wrap="square" rtlCol="0">
            <a:spAutoFit/>
          </a:bodyPr>
          <a:lstStyle/>
          <a:p>
            <a:r>
              <a:rPr lang="en-US" b="1" dirty="0"/>
              <a:t>n-dimensional array operations </a:t>
            </a:r>
          </a:p>
          <a:p>
            <a:r>
              <a:rPr lang="en-US" b="1" dirty="0"/>
              <a:t>+</a:t>
            </a:r>
          </a:p>
          <a:p>
            <a:r>
              <a:rPr lang="en-US" b="1" dirty="0"/>
              <a:t>Linear Algebra</a:t>
            </a:r>
          </a:p>
          <a:p>
            <a:r>
              <a:rPr lang="en-US" b="1" dirty="0">
                <a:sym typeface="Wingdings"/>
              </a:rPr>
              <a:t>	Matrix/tensor multiplication </a:t>
            </a:r>
          </a:p>
          <a:p>
            <a:r>
              <a:rPr lang="en-US" b="1" dirty="0">
                <a:sym typeface="Wingdings"/>
              </a:rPr>
              <a:t>	Transpose</a:t>
            </a:r>
          </a:p>
          <a:p>
            <a:r>
              <a:rPr lang="en-US" b="1" dirty="0">
                <a:sym typeface="Wingdings"/>
              </a:rPr>
              <a:t>	Matrix-vector multiplication</a:t>
            </a:r>
          </a:p>
          <a:p>
            <a:r>
              <a:rPr lang="en-US" b="1" dirty="0">
                <a:sym typeface="Wingdings"/>
              </a:rPr>
              <a:t>	Matrix factorization</a:t>
            </a:r>
            <a:endParaRPr lang="en-US" dirty="0">
              <a:sym typeface="Wingdings"/>
            </a:endParaRPr>
          </a:p>
          <a:p>
            <a:endParaRPr lang="en-US" dirty="0"/>
          </a:p>
        </p:txBody>
      </p:sp>
      <p:sp>
        <p:nvSpPr>
          <p:cNvPr id="11" name="TextBox 10"/>
          <p:cNvSpPr txBox="1"/>
          <p:nvPr/>
        </p:nvSpPr>
        <p:spPr>
          <a:xfrm>
            <a:off x="1298687" y="2093272"/>
            <a:ext cx="2022990" cy="369332"/>
          </a:xfrm>
          <a:prstGeom prst="rect">
            <a:avLst/>
          </a:prstGeom>
          <a:noFill/>
        </p:spPr>
        <p:txBody>
          <a:bodyPr wrap="none" rtlCol="0">
            <a:spAutoFit/>
          </a:bodyPr>
          <a:lstStyle/>
          <a:p>
            <a:r>
              <a:rPr lang="en-US" b="1" dirty="0">
                <a:solidFill>
                  <a:srgbClr val="002060"/>
                </a:solidFill>
              </a:rPr>
              <a:t>Matrices, Tensors</a:t>
            </a:r>
          </a:p>
        </p:txBody>
      </p:sp>
      <p:pic>
        <p:nvPicPr>
          <p:cNvPr id="4" name="Picture 3"/>
          <p:cNvPicPr>
            <a:picLocks noChangeAspect="1"/>
          </p:cNvPicPr>
          <p:nvPr/>
        </p:nvPicPr>
        <p:blipFill>
          <a:blip r:embed="rId3"/>
          <a:stretch>
            <a:fillRect/>
          </a:stretch>
        </p:blipFill>
        <p:spPr>
          <a:xfrm>
            <a:off x="1298688" y="2462604"/>
            <a:ext cx="4034623" cy="2798582"/>
          </a:xfrm>
          <a:prstGeom prst="rect">
            <a:avLst/>
          </a:prstGeom>
        </p:spPr>
      </p:pic>
      <p:sp>
        <p:nvSpPr>
          <p:cNvPr id="9" name="Title 8">
            <a:extLst>
              <a:ext uri="{FF2B5EF4-FFF2-40B4-BE49-F238E27FC236}">
                <a16:creationId xmlns:a16="http://schemas.microsoft.com/office/drawing/2014/main" id="{BD86D8BA-FE45-5C40-9886-331D6A59B187}"/>
              </a:ext>
            </a:extLst>
          </p:cNvPr>
          <p:cNvSpPr>
            <a:spLocks noGrp="1"/>
          </p:cNvSpPr>
          <p:nvPr>
            <p:ph type="title"/>
          </p:nvPr>
        </p:nvSpPr>
        <p:spPr/>
        <p:txBody>
          <a:bodyPr/>
          <a:lstStyle/>
          <a:p>
            <a:r>
              <a:rPr lang="en-US" dirty="0"/>
              <a:t>Data Manipulation and Computation</a:t>
            </a:r>
          </a:p>
        </p:txBody>
      </p:sp>
      <p:sp>
        <p:nvSpPr>
          <p:cNvPr id="2" name="Slide Number Placeholder 1">
            <a:extLst>
              <a:ext uri="{FF2B5EF4-FFF2-40B4-BE49-F238E27FC236}">
                <a16:creationId xmlns:a16="http://schemas.microsoft.com/office/drawing/2014/main" id="{553AF5B2-4F5F-4668-8E77-7D9562505CC1}"/>
              </a:ext>
            </a:extLst>
          </p:cNvPr>
          <p:cNvSpPr>
            <a:spLocks noGrp="1"/>
          </p:cNvSpPr>
          <p:nvPr>
            <p:ph type="sldNum" sz="quarter" idx="11"/>
          </p:nvPr>
        </p:nvSpPr>
        <p:spPr/>
        <p:txBody>
          <a:bodyPr/>
          <a:lstStyle/>
          <a:p>
            <a:fld id="{AE9108BD-1B63-5E42-A3EF-D85B2E21F76C}" type="slidenum">
              <a:rPr lang="en-US" smtClean="0"/>
              <a:t>22</a:t>
            </a:fld>
            <a:endParaRPr lang="en-US"/>
          </a:p>
        </p:txBody>
      </p:sp>
      <p:sp>
        <p:nvSpPr>
          <p:cNvPr id="12" name="Content Placeholder 2">
            <a:extLst>
              <a:ext uri="{FF2B5EF4-FFF2-40B4-BE49-F238E27FC236}">
                <a16:creationId xmlns:a16="http://schemas.microsoft.com/office/drawing/2014/main" id="{D91E21AF-E457-41E3-BD69-423094CBD96D}"/>
              </a:ext>
            </a:extLst>
          </p:cNvPr>
          <p:cNvSpPr>
            <a:spLocks noGrp="1"/>
          </p:cNvSpPr>
          <p:nvPr>
            <p:ph idx="1"/>
          </p:nvPr>
        </p:nvSpPr>
        <p:spPr>
          <a:xfrm>
            <a:off x="609600" y="1518939"/>
            <a:ext cx="8803341" cy="5201603"/>
          </a:xfrm>
        </p:spPr>
        <p:txBody>
          <a:bodyPr>
            <a:normAutofit/>
          </a:bodyPr>
          <a:lstStyle/>
          <a:p>
            <a:pPr marL="457200" indent="-457200">
              <a:buAutoNum type="arabicPeriod"/>
            </a:pPr>
            <a:r>
              <a:rPr lang="en-US" b="1" dirty="0">
                <a:solidFill>
                  <a:srgbClr val="215C4E"/>
                </a:solidFill>
              </a:rPr>
              <a:t>Data Representation == </a:t>
            </a:r>
            <a:r>
              <a:rPr lang="en-US" b="0" dirty="0"/>
              <a:t>what is the natural way to think about given data</a:t>
            </a:r>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r>
              <a:rPr lang="en-US" b="1" dirty="0">
                <a:solidFill>
                  <a:srgbClr val="215C4E"/>
                </a:solidFill>
              </a:rPr>
              <a:t>Data Processing Operations</a:t>
            </a:r>
            <a:r>
              <a:rPr lang="en-US" dirty="0">
                <a:solidFill>
                  <a:srgbClr val="215C4E"/>
                </a:solidFill>
              </a:rPr>
              <a:t> </a:t>
            </a:r>
            <a:r>
              <a:rPr lang="en-US" b="1" dirty="0">
                <a:solidFill>
                  <a:srgbClr val="215C4E"/>
                </a:solidFill>
              </a:rPr>
              <a:t>==</a:t>
            </a:r>
            <a:r>
              <a:rPr lang="en-US" dirty="0">
                <a:solidFill>
                  <a:srgbClr val="215C4E"/>
                </a:solidFill>
              </a:rPr>
              <a:t> </a:t>
            </a:r>
            <a:r>
              <a:rPr lang="en-US" b="0" dirty="0"/>
              <a:t>take one or more datasets as input and produce one or more datasets as output</a:t>
            </a:r>
          </a:p>
        </p:txBody>
      </p:sp>
    </p:spTree>
    <p:extLst>
      <p:ext uri="{BB962C8B-B14F-4D97-AF65-F5344CB8AC3E}">
        <p14:creationId xmlns:p14="http://schemas.microsoft.com/office/powerpoint/2010/main" val="1536659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a:extLst>
              <a:ext uri="{FF2B5EF4-FFF2-40B4-BE49-F238E27FC236}">
                <a16:creationId xmlns:a16="http://schemas.microsoft.com/office/drawing/2014/main" id="{28F70BD1-960B-4ACA-8344-96CC0ED5BEB8}"/>
              </a:ext>
            </a:extLst>
          </p:cNvPr>
          <p:cNvSpPr txBox="1">
            <a:spLocks/>
          </p:cNvSpPr>
          <p:nvPr/>
        </p:nvSpPr>
        <p:spPr bwMode="auto">
          <a:xfrm>
            <a:off x="609600" y="1518939"/>
            <a:ext cx="8803341" cy="5201603"/>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231775" indent="-231775" algn="l" rtl="0" eaLnBrk="1" fontAlgn="base" hangingPunct="1">
              <a:spcBef>
                <a:spcPct val="20000"/>
              </a:spcBef>
              <a:spcAft>
                <a:spcPct val="0"/>
              </a:spcAft>
              <a:buChar char="•"/>
              <a:defRPr sz="2000">
                <a:solidFill>
                  <a:srgbClr val="004266"/>
                </a:solidFill>
                <a:latin typeface="+mn-lt"/>
                <a:ea typeface="+mn-ea"/>
                <a:cs typeface="+mn-cs"/>
              </a:defRPr>
            </a:lvl1pPr>
            <a:lvl2pPr marL="742950" indent="-396875" algn="l" rtl="0" eaLnBrk="1" fontAlgn="base" hangingPunct="1">
              <a:spcBef>
                <a:spcPct val="20000"/>
              </a:spcBef>
              <a:spcAft>
                <a:spcPct val="0"/>
              </a:spcAft>
              <a:buFont typeface="Arial" pitchFamily="34" charset="0"/>
              <a:buChar char="–"/>
              <a:defRPr sz="2000">
                <a:solidFill>
                  <a:srgbClr val="004266"/>
                </a:solidFill>
                <a:latin typeface="+mn-lt"/>
              </a:defRPr>
            </a:lvl2pPr>
            <a:lvl3pPr marL="1143000" indent="-228600" algn="l" rtl="0" eaLnBrk="1" fontAlgn="base" hangingPunct="1">
              <a:spcBef>
                <a:spcPct val="20000"/>
              </a:spcBef>
              <a:spcAft>
                <a:spcPct val="0"/>
              </a:spcAft>
              <a:buFont typeface="Arial" pitchFamily="34" charset="0"/>
              <a:buChar char="–"/>
              <a:defRPr sz="20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457200" indent="-457200">
              <a:buFontTx/>
              <a:buAutoNum type="arabicPeriod"/>
            </a:pPr>
            <a:r>
              <a:rPr lang="en-US" b="1" kern="0" dirty="0">
                <a:solidFill>
                  <a:srgbClr val="215C4E"/>
                </a:solidFill>
              </a:rPr>
              <a:t>Data Representation == </a:t>
            </a:r>
            <a:r>
              <a:rPr lang="en-US" kern="0" dirty="0"/>
              <a:t>what is the natural way to think about given data</a:t>
            </a:r>
          </a:p>
          <a:p>
            <a:pPr marL="457200" indent="-457200">
              <a:buFontTx/>
              <a:buAutoNum type="arabicPeriod"/>
            </a:pPr>
            <a:endParaRPr lang="en-US" kern="0" dirty="0"/>
          </a:p>
          <a:p>
            <a:pPr marL="457200" indent="-457200">
              <a:buFontTx/>
              <a:buAutoNum type="arabicPeriod"/>
            </a:pPr>
            <a:endParaRPr lang="en-US" kern="0" dirty="0"/>
          </a:p>
          <a:p>
            <a:pPr marL="457200" indent="-457200">
              <a:buFontTx/>
              <a:buAutoNum type="arabicPeriod"/>
            </a:pPr>
            <a:endParaRPr lang="en-US" kern="0" dirty="0"/>
          </a:p>
          <a:p>
            <a:pPr marL="457200" indent="-457200">
              <a:buFontTx/>
              <a:buAutoNum type="arabicPeriod"/>
            </a:pPr>
            <a:endParaRPr lang="en-US" kern="0" dirty="0"/>
          </a:p>
          <a:p>
            <a:pPr marL="457200" indent="-457200">
              <a:buFontTx/>
              <a:buAutoNum type="arabicPeriod"/>
            </a:pPr>
            <a:endParaRPr lang="en-US" kern="0" dirty="0"/>
          </a:p>
          <a:p>
            <a:pPr marL="457200" indent="-457200">
              <a:buFontTx/>
              <a:buAutoNum type="arabicPeriod"/>
            </a:pPr>
            <a:endParaRPr lang="en-US" kern="0" dirty="0"/>
          </a:p>
          <a:p>
            <a:pPr marL="457200" indent="-457200">
              <a:buFontTx/>
              <a:buAutoNum type="arabicPeriod"/>
            </a:pPr>
            <a:endParaRPr lang="en-US" kern="0" dirty="0"/>
          </a:p>
          <a:p>
            <a:pPr marL="457200" indent="-457200">
              <a:buFontTx/>
              <a:buAutoNum type="arabicPeriod"/>
            </a:pPr>
            <a:endParaRPr lang="en-US" kern="0" dirty="0"/>
          </a:p>
          <a:p>
            <a:pPr marL="457200" indent="-457200">
              <a:buFontTx/>
              <a:buAutoNum type="arabicPeriod"/>
            </a:pPr>
            <a:endParaRPr lang="en-US" kern="0" dirty="0"/>
          </a:p>
          <a:p>
            <a:pPr marL="457200" indent="-457200">
              <a:buFontTx/>
              <a:buAutoNum type="arabicPeriod"/>
            </a:pPr>
            <a:endParaRPr lang="en-US" kern="0" dirty="0"/>
          </a:p>
          <a:p>
            <a:pPr marL="457200" indent="-457200">
              <a:buFontTx/>
              <a:buAutoNum type="arabicPeriod"/>
            </a:pPr>
            <a:r>
              <a:rPr lang="en-US" b="1" kern="0" dirty="0">
                <a:solidFill>
                  <a:srgbClr val="215C4E"/>
                </a:solidFill>
              </a:rPr>
              <a:t>Data Processing Operations</a:t>
            </a:r>
            <a:r>
              <a:rPr lang="en-US" kern="0" dirty="0">
                <a:solidFill>
                  <a:srgbClr val="215C4E"/>
                </a:solidFill>
              </a:rPr>
              <a:t> </a:t>
            </a:r>
            <a:r>
              <a:rPr lang="en-US" b="1" kern="0" dirty="0">
                <a:solidFill>
                  <a:srgbClr val="215C4E"/>
                </a:solidFill>
              </a:rPr>
              <a:t>==</a:t>
            </a:r>
            <a:r>
              <a:rPr lang="en-US" kern="0" dirty="0">
                <a:solidFill>
                  <a:srgbClr val="215C4E"/>
                </a:solidFill>
              </a:rPr>
              <a:t> </a:t>
            </a:r>
            <a:r>
              <a:rPr lang="en-US" kern="0" dirty="0"/>
              <a:t>take one or more datasets as input and produce one or more datasets as output</a:t>
            </a:r>
          </a:p>
        </p:txBody>
      </p:sp>
      <p:sp>
        <p:nvSpPr>
          <p:cNvPr id="6" name="AutoShape 2" descr="mage result for arrays"/>
          <p:cNvSpPr>
            <a:spLocks noChangeAspect="1" noChangeArrowheads="1"/>
          </p:cNvSpPr>
          <p:nvPr/>
        </p:nvSpPr>
        <p:spPr bwMode="auto">
          <a:xfrm>
            <a:off x="1949856" y="2462604"/>
            <a:ext cx="229026" cy="2290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7659146" y="2322812"/>
            <a:ext cx="4079630" cy="2862322"/>
          </a:xfrm>
          <a:prstGeom prst="rect">
            <a:avLst/>
          </a:prstGeom>
          <a:noFill/>
        </p:spPr>
        <p:txBody>
          <a:bodyPr wrap="square" rtlCol="0">
            <a:spAutoFit/>
          </a:bodyPr>
          <a:lstStyle/>
          <a:p>
            <a:r>
              <a:rPr lang="en-US" b="1" dirty="0"/>
              <a:t>Filter</a:t>
            </a:r>
          </a:p>
          <a:p>
            <a:r>
              <a:rPr lang="en-US" b="1" dirty="0"/>
              <a:t>Map</a:t>
            </a:r>
          </a:p>
          <a:p>
            <a:r>
              <a:rPr lang="en-US" b="1" dirty="0"/>
              <a:t>Union</a:t>
            </a:r>
          </a:p>
          <a:p>
            <a:endParaRPr lang="en-US" b="1" dirty="0"/>
          </a:p>
          <a:p>
            <a:r>
              <a:rPr lang="en-US" b="1" dirty="0"/>
              <a:t>Reduce/Aggregate</a:t>
            </a:r>
          </a:p>
          <a:p>
            <a:endParaRPr lang="en-US" b="1" dirty="0"/>
          </a:p>
          <a:p>
            <a:r>
              <a:rPr lang="en-US" dirty="0"/>
              <a:t>Given two sets, </a:t>
            </a:r>
            <a:r>
              <a:rPr lang="en-US" b="1" dirty="0"/>
              <a:t>Combine/Join</a:t>
            </a:r>
            <a:r>
              <a:rPr lang="en-US" dirty="0"/>
              <a:t> using “keys”</a:t>
            </a:r>
          </a:p>
          <a:p>
            <a:endParaRPr lang="en-US" dirty="0"/>
          </a:p>
          <a:p>
            <a:r>
              <a:rPr lang="en-US" b="1" dirty="0"/>
              <a:t>Group and then aggregate</a:t>
            </a:r>
          </a:p>
        </p:txBody>
      </p:sp>
      <p:sp>
        <p:nvSpPr>
          <p:cNvPr id="10" name="TextBox 9"/>
          <p:cNvSpPr txBox="1"/>
          <p:nvPr/>
        </p:nvSpPr>
        <p:spPr>
          <a:xfrm>
            <a:off x="1614418" y="2462603"/>
            <a:ext cx="1819729" cy="369332"/>
          </a:xfrm>
          <a:prstGeom prst="rect">
            <a:avLst/>
          </a:prstGeom>
          <a:noFill/>
        </p:spPr>
        <p:txBody>
          <a:bodyPr wrap="none" rtlCol="0">
            <a:spAutoFit/>
          </a:bodyPr>
          <a:lstStyle/>
          <a:p>
            <a:r>
              <a:rPr lang="en-US" b="1" dirty="0">
                <a:solidFill>
                  <a:srgbClr val="002060"/>
                </a:solidFill>
              </a:rPr>
              <a:t>Sets: of Objects</a:t>
            </a:r>
          </a:p>
        </p:txBody>
      </p:sp>
      <p:sp>
        <p:nvSpPr>
          <p:cNvPr id="9" name="TextBox 8"/>
          <p:cNvSpPr txBox="1"/>
          <p:nvPr/>
        </p:nvSpPr>
        <p:spPr>
          <a:xfrm>
            <a:off x="1583074" y="4078691"/>
            <a:ext cx="2867836" cy="369332"/>
          </a:xfrm>
          <a:prstGeom prst="rect">
            <a:avLst/>
          </a:prstGeom>
          <a:noFill/>
        </p:spPr>
        <p:txBody>
          <a:bodyPr wrap="none" rtlCol="0">
            <a:spAutoFit/>
          </a:bodyPr>
          <a:lstStyle/>
          <a:p>
            <a:r>
              <a:rPr lang="en-US" b="1" dirty="0">
                <a:solidFill>
                  <a:srgbClr val="002060"/>
                </a:solidFill>
              </a:rPr>
              <a:t>Sets: of (Key, Value Pairs)</a:t>
            </a:r>
          </a:p>
        </p:txBody>
      </p:sp>
      <p:pic>
        <p:nvPicPr>
          <p:cNvPr id="2050" name="Picture 2" descr="mage result for set documents"/>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4654331" y="2154906"/>
            <a:ext cx="1134875" cy="1738859"/>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6" descr="mage result for imagenet"/>
          <p:cNvSpPr>
            <a:spLocks noChangeAspect="1" noChangeArrowheads="1"/>
          </p:cNvSpPr>
          <p:nvPr/>
        </p:nvSpPr>
        <p:spPr bwMode="auto">
          <a:xfrm>
            <a:off x="1524001" y="0"/>
            <a:ext cx="4200525" cy="43053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906446" y="2888378"/>
            <a:ext cx="2447925" cy="865595"/>
          </a:xfrm>
          <a:prstGeom prst="rect">
            <a:avLst/>
          </a:prstGeom>
        </p:spPr>
      </p:pic>
      <p:sp>
        <p:nvSpPr>
          <p:cNvPr id="13" name="TextBox 12"/>
          <p:cNvSpPr txBox="1"/>
          <p:nvPr/>
        </p:nvSpPr>
        <p:spPr>
          <a:xfrm>
            <a:off x="1697541" y="4459935"/>
            <a:ext cx="3313729" cy="369332"/>
          </a:xfrm>
          <a:prstGeom prst="rect">
            <a:avLst/>
          </a:prstGeom>
          <a:noFill/>
        </p:spPr>
        <p:txBody>
          <a:bodyPr wrap="none" rtlCol="0">
            <a:spAutoFit/>
          </a:bodyPr>
          <a:lstStyle/>
          <a:p>
            <a:pPr algn="ctr"/>
            <a:r>
              <a:rPr lang="en-US" dirty="0"/>
              <a:t>(</a:t>
            </a:r>
            <a:r>
              <a:rPr lang="en-US" dirty="0" err="1"/>
              <a:t>cs@tulane</a:t>
            </a:r>
            <a:r>
              <a:rPr lang="en-US" dirty="0"/>
              <a:t>,(email1, email2,</a:t>
            </a:r>
            <a:r>
              <a:rPr lang="mr-IN" dirty="0"/>
              <a:t>…</a:t>
            </a:r>
            <a:r>
              <a:rPr lang="en-US" dirty="0"/>
              <a:t>))</a:t>
            </a:r>
          </a:p>
        </p:txBody>
      </p:sp>
      <p:sp>
        <p:nvSpPr>
          <p:cNvPr id="16" name="TextBox 15"/>
          <p:cNvSpPr txBox="1"/>
          <p:nvPr/>
        </p:nvSpPr>
        <p:spPr>
          <a:xfrm>
            <a:off x="1697541" y="4885884"/>
            <a:ext cx="4491614" cy="369332"/>
          </a:xfrm>
          <a:prstGeom prst="rect">
            <a:avLst/>
          </a:prstGeom>
          <a:noFill/>
        </p:spPr>
        <p:txBody>
          <a:bodyPr wrap="none" rtlCol="0">
            <a:spAutoFit/>
          </a:bodyPr>
          <a:lstStyle/>
          <a:p>
            <a:pPr algn="ctr"/>
            <a:r>
              <a:rPr lang="en-US" dirty="0"/>
              <a:t>(nsmattei@tulane.edu,(email3, email4,</a:t>
            </a:r>
            <a:r>
              <a:rPr lang="mr-IN" dirty="0"/>
              <a:t>…</a:t>
            </a:r>
            <a:r>
              <a:rPr lang="en-US" dirty="0"/>
              <a:t>))</a:t>
            </a:r>
          </a:p>
        </p:txBody>
      </p:sp>
      <p:sp>
        <p:nvSpPr>
          <p:cNvPr id="12" name="Title 11">
            <a:extLst>
              <a:ext uri="{FF2B5EF4-FFF2-40B4-BE49-F238E27FC236}">
                <a16:creationId xmlns:a16="http://schemas.microsoft.com/office/drawing/2014/main" id="{090247DC-77AC-D94C-8B5F-024C091B71CD}"/>
              </a:ext>
            </a:extLst>
          </p:cNvPr>
          <p:cNvSpPr>
            <a:spLocks noGrp="1"/>
          </p:cNvSpPr>
          <p:nvPr>
            <p:ph type="title"/>
          </p:nvPr>
        </p:nvSpPr>
        <p:spPr/>
        <p:txBody>
          <a:bodyPr/>
          <a:lstStyle/>
          <a:p>
            <a:r>
              <a:rPr lang="en-US" dirty="0"/>
              <a:t>Data Manipulation and Computation</a:t>
            </a:r>
          </a:p>
        </p:txBody>
      </p:sp>
      <p:sp>
        <p:nvSpPr>
          <p:cNvPr id="2" name="Slide Number Placeholder 1">
            <a:extLst>
              <a:ext uri="{FF2B5EF4-FFF2-40B4-BE49-F238E27FC236}">
                <a16:creationId xmlns:a16="http://schemas.microsoft.com/office/drawing/2014/main" id="{5D7CBCCD-8DCB-454D-9286-5070861B2833}"/>
              </a:ext>
            </a:extLst>
          </p:cNvPr>
          <p:cNvSpPr>
            <a:spLocks noGrp="1"/>
          </p:cNvSpPr>
          <p:nvPr>
            <p:ph type="sldNum" sz="quarter" idx="11"/>
          </p:nvPr>
        </p:nvSpPr>
        <p:spPr/>
        <p:txBody>
          <a:bodyPr/>
          <a:lstStyle/>
          <a:p>
            <a:fld id="{AE9108BD-1B63-5E42-A3EF-D85B2E21F76C}" type="slidenum">
              <a:rPr lang="en-US" smtClean="0"/>
              <a:t>23</a:t>
            </a:fld>
            <a:endParaRPr lang="en-US"/>
          </a:p>
        </p:txBody>
      </p:sp>
    </p:spTree>
    <p:extLst>
      <p:ext uri="{BB962C8B-B14F-4D97-AF65-F5344CB8AC3E}">
        <p14:creationId xmlns:p14="http://schemas.microsoft.com/office/powerpoint/2010/main" val="178885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9" grpId="0"/>
      <p:bldP spid="13" grpId="0"/>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descr="mage result for arrays"/>
          <p:cNvSpPr>
            <a:spLocks noChangeAspect="1" noChangeArrowheads="1"/>
          </p:cNvSpPr>
          <p:nvPr/>
        </p:nvSpPr>
        <p:spPr bwMode="auto">
          <a:xfrm>
            <a:off x="1949856" y="2462604"/>
            <a:ext cx="229026" cy="2290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7502770" y="2142331"/>
            <a:ext cx="4079630" cy="3693319"/>
          </a:xfrm>
          <a:prstGeom prst="rect">
            <a:avLst/>
          </a:prstGeom>
          <a:noFill/>
        </p:spPr>
        <p:txBody>
          <a:bodyPr wrap="square" rtlCol="0">
            <a:spAutoFit/>
          </a:bodyPr>
          <a:lstStyle/>
          <a:p>
            <a:r>
              <a:rPr lang="en-US" b="1" dirty="0"/>
              <a:t>Filter rows or columns</a:t>
            </a:r>
          </a:p>
          <a:p>
            <a:endParaRPr lang="en-US" b="1" dirty="0">
              <a:sym typeface="Wingdings"/>
            </a:endParaRPr>
          </a:p>
          <a:p>
            <a:r>
              <a:rPr lang="en-US" b="1" dirty="0">
                <a:sym typeface="Wingdings"/>
              </a:rPr>
              <a:t>”Join” two or more relations</a:t>
            </a:r>
          </a:p>
          <a:p>
            <a:endParaRPr lang="en-US" b="1" dirty="0">
              <a:sym typeface="Wingdings"/>
            </a:endParaRPr>
          </a:p>
          <a:p>
            <a:r>
              <a:rPr lang="en-US" b="1" dirty="0">
                <a:sym typeface="Wingdings"/>
              </a:rPr>
              <a:t>”Group” and “aggregate” them</a:t>
            </a:r>
          </a:p>
          <a:p>
            <a:endParaRPr lang="en-US" b="1" dirty="0">
              <a:sym typeface="Wingdings"/>
            </a:endParaRPr>
          </a:p>
          <a:p>
            <a:r>
              <a:rPr lang="en-US" b="1" dirty="0">
                <a:sym typeface="Wingdings"/>
              </a:rPr>
              <a:t>Relational Algebra formalizes some of them</a:t>
            </a:r>
          </a:p>
          <a:p>
            <a:endParaRPr lang="en-US" b="1" dirty="0">
              <a:sym typeface="Wingdings"/>
            </a:endParaRPr>
          </a:p>
          <a:p>
            <a:r>
              <a:rPr lang="en-US" b="1" i="1" dirty="0">
                <a:solidFill>
                  <a:srgbClr val="00B0F0"/>
                </a:solidFill>
                <a:sym typeface="Wingdings"/>
              </a:rPr>
              <a:t>Structured Query Language (SQL)</a:t>
            </a:r>
          </a:p>
          <a:p>
            <a:pPr lvl="1"/>
            <a:r>
              <a:rPr lang="en-US" dirty="0">
                <a:solidFill>
                  <a:srgbClr val="00B0F0"/>
                </a:solidFill>
                <a:sym typeface="Wingdings"/>
              </a:rPr>
              <a:t>Many other languages and constructs, that look very similar </a:t>
            </a:r>
            <a:endParaRPr lang="en-US" i="1" dirty="0">
              <a:solidFill>
                <a:srgbClr val="00B0F0"/>
              </a:solidFill>
              <a:sym typeface="Wingdings"/>
            </a:endParaRPr>
          </a:p>
          <a:p>
            <a:endParaRPr lang="en-US" dirty="0"/>
          </a:p>
        </p:txBody>
      </p:sp>
      <p:pic>
        <p:nvPicPr>
          <p:cNvPr id="6146" name="Picture 2" descr="mage result for tabular data"/>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3500" y="3085409"/>
            <a:ext cx="4122735" cy="207941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614418" y="2462603"/>
            <a:ext cx="3765967" cy="369332"/>
          </a:xfrm>
          <a:prstGeom prst="rect">
            <a:avLst/>
          </a:prstGeom>
          <a:noFill/>
        </p:spPr>
        <p:txBody>
          <a:bodyPr wrap="none" rtlCol="0">
            <a:spAutoFit/>
          </a:bodyPr>
          <a:lstStyle/>
          <a:p>
            <a:r>
              <a:rPr lang="en-US" b="1" dirty="0">
                <a:solidFill>
                  <a:srgbClr val="002060"/>
                </a:solidFill>
              </a:rPr>
              <a:t>Tables/Relations == Sets of Tuples</a:t>
            </a:r>
          </a:p>
        </p:txBody>
      </p:sp>
      <p:sp>
        <p:nvSpPr>
          <p:cNvPr id="8" name="Title 7">
            <a:extLst>
              <a:ext uri="{FF2B5EF4-FFF2-40B4-BE49-F238E27FC236}">
                <a16:creationId xmlns:a16="http://schemas.microsoft.com/office/drawing/2014/main" id="{873B9ECE-92C3-0C44-BCE9-A7FEA2F7C091}"/>
              </a:ext>
            </a:extLst>
          </p:cNvPr>
          <p:cNvSpPr>
            <a:spLocks noGrp="1"/>
          </p:cNvSpPr>
          <p:nvPr>
            <p:ph type="title"/>
          </p:nvPr>
        </p:nvSpPr>
        <p:spPr/>
        <p:txBody>
          <a:bodyPr/>
          <a:lstStyle/>
          <a:p>
            <a:r>
              <a:rPr lang="en-US" dirty="0"/>
              <a:t>Data Manipulation and Computation</a:t>
            </a:r>
          </a:p>
        </p:txBody>
      </p:sp>
      <p:sp>
        <p:nvSpPr>
          <p:cNvPr id="2" name="Slide Number Placeholder 1">
            <a:extLst>
              <a:ext uri="{FF2B5EF4-FFF2-40B4-BE49-F238E27FC236}">
                <a16:creationId xmlns:a16="http://schemas.microsoft.com/office/drawing/2014/main" id="{A49FC9AE-EE4A-41F9-8C32-3AF1320DD1CE}"/>
              </a:ext>
            </a:extLst>
          </p:cNvPr>
          <p:cNvSpPr>
            <a:spLocks noGrp="1"/>
          </p:cNvSpPr>
          <p:nvPr>
            <p:ph type="sldNum" sz="quarter" idx="11"/>
          </p:nvPr>
        </p:nvSpPr>
        <p:spPr/>
        <p:txBody>
          <a:bodyPr/>
          <a:lstStyle/>
          <a:p>
            <a:fld id="{AE9108BD-1B63-5E42-A3EF-D85B2E21F76C}" type="slidenum">
              <a:rPr lang="en-US" smtClean="0"/>
              <a:t>24</a:t>
            </a:fld>
            <a:endParaRPr lang="en-US"/>
          </a:p>
        </p:txBody>
      </p:sp>
      <p:sp>
        <p:nvSpPr>
          <p:cNvPr id="11" name="Content Placeholder 2">
            <a:extLst>
              <a:ext uri="{FF2B5EF4-FFF2-40B4-BE49-F238E27FC236}">
                <a16:creationId xmlns:a16="http://schemas.microsoft.com/office/drawing/2014/main" id="{93EC5D5A-2404-4C2A-88BE-9E40B76E7DB2}"/>
              </a:ext>
            </a:extLst>
          </p:cNvPr>
          <p:cNvSpPr>
            <a:spLocks noGrp="1"/>
          </p:cNvSpPr>
          <p:nvPr>
            <p:ph idx="1"/>
          </p:nvPr>
        </p:nvSpPr>
        <p:spPr>
          <a:xfrm>
            <a:off x="609600" y="1518939"/>
            <a:ext cx="8803341" cy="5201603"/>
          </a:xfrm>
        </p:spPr>
        <p:txBody>
          <a:bodyPr>
            <a:normAutofit/>
          </a:bodyPr>
          <a:lstStyle/>
          <a:p>
            <a:pPr marL="457200" indent="-457200">
              <a:buAutoNum type="arabicPeriod"/>
            </a:pPr>
            <a:r>
              <a:rPr lang="en-US" b="1" dirty="0">
                <a:solidFill>
                  <a:srgbClr val="215C4E"/>
                </a:solidFill>
              </a:rPr>
              <a:t>Data Representation == </a:t>
            </a:r>
            <a:r>
              <a:rPr lang="en-US" b="0" dirty="0"/>
              <a:t>what is the natural way to think about given data</a:t>
            </a:r>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r>
              <a:rPr lang="en-US" b="1" dirty="0">
                <a:solidFill>
                  <a:srgbClr val="215C4E"/>
                </a:solidFill>
              </a:rPr>
              <a:t>Data Processing Operations</a:t>
            </a:r>
            <a:r>
              <a:rPr lang="en-US" dirty="0">
                <a:solidFill>
                  <a:srgbClr val="215C4E"/>
                </a:solidFill>
              </a:rPr>
              <a:t> </a:t>
            </a:r>
            <a:r>
              <a:rPr lang="en-US" b="1" dirty="0">
                <a:solidFill>
                  <a:srgbClr val="215C4E"/>
                </a:solidFill>
              </a:rPr>
              <a:t>==</a:t>
            </a:r>
            <a:r>
              <a:rPr lang="en-US" dirty="0">
                <a:solidFill>
                  <a:srgbClr val="215C4E"/>
                </a:solidFill>
              </a:rPr>
              <a:t> </a:t>
            </a:r>
            <a:r>
              <a:rPr lang="en-US" b="0" dirty="0"/>
              <a:t>take one or more datasets as input and produce one or more datasets as output</a:t>
            </a:r>
          </a:p>
        </p:txBody>
      </p:sp>
    </p:spTree>
    <p:extLst>
      <p:ext uri="{BB962C8B-B14F-4D97-AF65-F5344CB8AC3E}">
        <p14:creationId xmlns:p14="http://schemas.microsoft.com/office/powerpoint/2010/main" val="12306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46A73DCB-1CC4-4F22-9955-59BE5D932D7A}"/>
              </a:ext>
            </a:extLst>
          </p:cNvPr>
          <p:cNvSpPr>
            <a:spLocks noGrp="1"/>
          </p:cNvSpPr>
          <p:nvPr>
            <p:ph idx="1"/>
          </p:nvPr>
        </p:nvSpPr>
        <p:spPr>
          <a:xfrm>
            <a:off x="609600" y="1518939"/>
            <a:ext cx="8803341" cy="5201603"/>
          </a:xfrm>
        </p:spPr>
        <p:txBody>
          <a:bodyPr>
            <a:normAutofit/>
          </a:bodyPr>
          <a:lstStyle/>
          <a:p>
            <a:pPr marL="457200" indent="-457200">
              <a:buAutoNum type="arabicPeriod"/>
            </a:pPr>
            <a:r>
              <a:rPr lang="en-US" b="1" dirty="0">
                <a:solidFill>
                  <a:srgbClr val="215C4E"/>
                </a:solidFill>
              </a:rPr>
              <a:t>Data Representation == </a:t>
            </a:r>
            <a:r>
              <a:rPr lang="en-US" b="0" dirty="0"/>
              <a:t>what is the natural way to think about given data</a:t>
            </a:r>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r>
              <a:rPr lang="en-US" b="1" dirty="0">
                <a:solidFill>
                  <a:srgbClr val="215C4E"/>
                </a:solidFill>
              </a:rPr>
              <a:t>Data Processing Operations</a:t>
            </a:r>
            <a:r>
              <a:rPr lang="en-US" dirty="0">
                <a:solidFill>
                  <a:srgbClr val="215C4E"/>
                </a:solidFill>
              </a:rPr>
              <a:t> </a:t>
            </a:r>
            <a:r>
              <a:rPr lang="en-US" b="1" dirty="0">
                <a:solidFill>
                  <a:srgbClr val="215C4E"/>
                </a:solidFill>
              </a:rPr>
              <a:t>==</a:t>
            </a:r>
            <a:r>
              <a:rPr lang="en-US" dirty="0">
                <a:solidFill>
                  <a:srgbClr val="215C4E"/>
                </a:solidFill>
              </a:rPr>
              <a:t> </a:t>
            </a:r>
            <a:r>
              <a:rPr lang="en-US" b="0" dirty="0"/>
              <a:t>take one or more datasets as input and produce one or more datasets as output</a:t>
            </a:r>
          </a:p>
        </p:txBody>
      </p:sp>
      <p:sp>
        <p:nvSpPr>
          <p:cNvPr id="6" name="AutoShape 2" descr="mage result for arrays"/>
          <p:cNvSpPr>
            <a:spLocks noChangeAspect="1" noChangeArrowheads="1"/>
          </p:cNvSpPr>
          <p:nvPr/>
        </p:nvSpPr>
        <p:spPr bwMode="auto">
          <a:xfrm>
            <a:off x="1949856" y="2462604"/>
            <a:ext cx="229026" cy="2290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6174777" y="5619802"/>
            <a:ext cx="2503331" cy="646331"/>
          </a:xfrm>
          <a:prstGeom prst="rect">
            <a:avLst/>
          </a:prstGeom>
          <a:noFill/>
        </p:spPr>
        <p:txBody>
          <a:bodyPr wrap="square" rtlCol="0">
            <a:spAutoFit/>
          </a:bodyPr>
          <a:lstStyle/>
          <a:p>
            <a:endParaRPr lang="en-US" i="1" dirty="0">
              <a:solidFill>
                <a:srgbClr val="00B0F0"/>
              </a:solidFill>
              <a:sym typeface="Wingdings"/>
            </a:endParaRPr>
          </a:p>
          <a:p>
            <a:endParaRPr lang="en-US" dirty="0"/>
          </a:p>
        </p:txBody>
      </p:sp>
      <p:sp>
        <p:nvSpPr>
          <p:cNvPr id="10" name="TextBox 9"/>
          <p:cNvSpPr txBox="1"/>
          <p:nvPr/>
        </p:nvSpPr>
        <p:spPr>
          <a:xfrm>
            <a:off x="968032" y="2058497"/>
            <a:ext cx="2980431" cy="369332"/>
          </a:xfrm>
          <a:prstGeom prst="rect">
            <a:avLst/>
          </a:prstGeom>
          <a:noFill/>
        </p:spPr>
        <p:txBody>
          <a:bodyPr wrap="none" rtlCol="0">
            <a:spAutoFit/>
          </a:bodyPr>
          <a:lstStyle/>
          <a:p>
            <a:r>
              <a:rPr lang="en-US" b="1" dirty="0">
                <a:solidFill>
                  <a:srgbClr val="002060"/>
                </a:solidFill>
              </a:rPr>
              <a:t>Hierarchies/Trees/Graphs</a:t>
            </a:r>
          </a:p>
        </p:txBody>
      </p:sp>
      <p:pic>
        <p:nvPicPr>
          <p:cNvPr id="1026" name="Picture 2" descr="mage result for ontology hierarchy"/>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1031610" y="2677339"/>
            <a:ext cx="4301701" cy="882550"/>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6" descr="mage result for social network"/>
          <p:cNvSpPr>
            <a:spLocks noChangeAspect="1" noChangeArrowheads="1"/>
          </p:cNvSpPr>
          <p:nvPr/>
        </p:nvSpPr>
        <p:spPr bwMode="auto">
          <a:xfrm>
            <a:off x="1524001" y="0"/>
            <a:ext cx="5781675" cy="43053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descr="ile:Social Network Analysis Visualization.png"/>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4914070" y="3491319"/>
            <a:ext cx="2185183" cy="162796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7731531" y="2231222"/>
            <a:ext cx="4079630" cy="3139321"/>
          </a:xfrm>
          <a:prstGeom prst="rect">
            <a:avLst/>
          </a:prstGeom>
          <a:noFill/>
        </p:spPr>
        <p:txBody>
          <a:bodyPr wrap="square" rtlCol="0">
            <a:spAutoFit/>
          </a:bodyPr>
          <a:lstStyle/>
          <a:p>
            <a:r>
              <a:rPr lang="en-US" b="1" dirty="0">
                <a:sym typeface="Wingdings"/>
              </a:rPr>
              <a:t>”Path” queries</a:t>
            </a:r>
          </a:p>
          <a:p>
            <a:endParaRPr lang="en-US" b="1" dirty="0">
              <a:sym typeface="Wingdings"/>
            </a:endParaRPr>
          </a:p>
          <a:p>
            <a:r>
              <a:rPr lang="en-US" b="1" dirty="0">
                <a:sym typeface="Wingdings"/>
              </a:rPr>
              <a:t>Graph Algorithms and Transformations</a:t>
            </a:r>
          </a:p>
          <a:p>
            <a:endParaRPr lang="en-US" b="1" dirty="0">
              <a:sym typeface="Wingdings"/>
            </a:endParaRPr>
          </a:p>
          <a:p>
            <a:r>
              <a:rPr lang="en-US" b="1" dirty="0">
                <a:sym typeface="Wingdings"/>
              </a:rPr>
              <a:t>Network Science</a:t>
            </a:r>
            <a:endParaRPr lang="en-US" i="1" dirty="0">
              <a:solidFill>
                <a:srgbClr val="00B0F0"/>
              </a:solidFill>
              <a:sym typeface="Wingdings"/>
            </a:endParaRPr>
          </a:p>
          <a:p>
            <a:endParaRPr lang="en-US" dirty="0"/>
          </a:p>
          <a:p>
            <a:r>
              <a:rPr lang="en-US" i="1" dirty="0"/>
              <a:t>Somewhat more ad hoc and special-purpose</a:t>
            </a:r>
          </a:p>
          <a:p>
            <a:endParaRPr lang="en-US" i="1" dirty="0"/>
          </a:p>
          <a:p>
            <a:r>
              <a:rPr lang="en-US" i="1" dirty="0"/>
              <a:t>Changing in recent years</a:t>
            </a:r>
          </a:p>
        </p:txBody>
      </p:sp>
      <p:sp>
        <p:nvSpPr>
          <p:cNvPr id="9" name="Title 8">
            <a:extLst>
              <a:ext uri="{FF2B5EF4-FFF2-40B4-BE49-F238E27FC236}">
                <a16:creationId xmlns:a16="http://schemas.microsoft.com/office/drawing/2014/main" id="{2BFC4D00-FF35-0044-B1C6-2D4379F490FB}"/>
              </a:ext>
            </a:extLst>
          </p:cNvPr>
          <p:cNvSpPr>
            <a:spLocks noGrp="1"/>
          </p:cNvSpPr>
          <p:nvPr>
            <p:ph type="title"/>
          </p:nvPr>
        </p:nvSpPr>
        <p:spPr/>
        <p:txBody>
          <a:bodyPr/>
          <a:lstStyle/>
          <a:p>
            <a:r>
              <a:rPr lang="en-US" dirty="0"/>
              <a:t>Data Manipulation and Computation</a:t>
            </a:r>
          </a:p>
        </p:txBody>
      </p:sp>
      <p:sp>
        <p:nvSpPr>
          <p:cNvPr id="2" name="Slide Number Placeholder 1">
            <a:extLst>
              <a:ext uri="{FF2B5EF4-FFF2-40B4-BE49-F238E27FC236}">
                <a16:creationId xmlns:a16="http://schemas.microsoft.com/office/drawing/2014/main" id="{068027EF-913A-472A-9D71-3A1CD7C6BC25}"/>
              </a:ext>
            </a:extLst>
          </p:cNvPr>
          <p:cNvSpPr>
            <a:spLocks noGrp="1"/>
          </p:cNvSpPr>
          <p:nvPr>
            <p:ph type="sldNum" sz="quarter" idx="11"/>
          </p:nvPr>
        </p:nvSpPr>
        <p:spPr/>
        <p:txBody>
          <a:bodyPr/>
          <a:lstStyle/>
          <a:p>
            <a:fld id="{AE9108BD-1B63-5E42-A3EF-D85B2E21F76C}" type="slidenum">
              <a:rPr lang="en-US" smtClean="0"/>
              <a:t>25</a:t>
            </a:fld>
            <a:endParaRPr lang="en-US"/>
          </a:p>
        </p:txBody>
      </p:sp>
    </p:spTree>
    <p:extLst>
      <p:ext uri="{BB962C8B-B14F-4D97-AF65-F5344CB8AC3E}">
        <p14:creationId xmlns:p14="http://schemas.microsoft.com/office/powerpoint/2010/main" val="724097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524318"/>
            <a:ext cx="9218951" cy="5201603"/>
          </a:xfrm>
        </p:spPr>
        <p:txBody>
          <a:bodyPr>
            <a:normAutofit/>
          </a:bodyPr>
          <a:lstStyle/>
          <a:p>
            <a:pPr marL="457200" indent="-457200">
              <a:buAutoNum type="arabicPeriod"/>
            </a:pPr>
            <a:r>
              <a:rPr lang="en-US" b="1" dirty="0">
                <a:solidFill>
                  <a:srgbClr val="215C4E"/>
                </a:solidFill>
              </a:rPr>
              <a:t>Data Representation == </a:t>
            </a:r>
            <a:r>
              <a:rPr lang="en-US" dirty="0"/>
              <a:t>what is the natural way to think about given data.</a:t>
            </a:r>
          </a:p>
          <a:p>
            <a:pPr marL="457200" indent="-457200">
              <a:buAutoNum type="arabicPeriod"/>
            </a:pPr>
            <a:r>
              <a:rPr lang="en-US" b="1" dirty="0">
                <a:solidFill>
                  <a:srgbClr val="215C4E"/>
                </a:solidFill>
              </a:rPr>
              <a:t>Data Processing Operations</a:t>
            </a:r>
            <a:r>
              <a:rPr lang="en-US" dirty="0">
                <a:solidFill>
                  <a:srgbClr val="215C4E"/>
                </a:solidFill>
              </a:rPr>
              <a:t> </a:t>
            </a:r>
            <a:r>
              <a:rPr lang="en-US" b="1" dirty="0">
                <a:solidFill>
                  <a:srgbClr val="215C4E"/>
                </a:solidFill>
              </a:rPr>
              <a:t>==</a:t>
            </a:r>
            <a:r>
              <a:rPr lang="en-US" dirty="0">
                <a:solidFill>
                  <a:srgbClr val="215C4E"/>
                </a:solidFill>
              </a:rPr>
              <a:t> </a:t>
            </a:r>
            <a:r>
              <a:rPr lang="en-US" dirty="0"/>
              <a:t>take one or more datasets as input and produce one or more datasets as output.</a:t>
            </a:r>
          </a:p>
          <a:p>
            <a:pPr marL="457200" indent="-457200">
              <a:buAutoNum type="arabicPeriod"/>
            </a:pPr>
            <a:endParaRPr lang="en-US" b="0" dirty="0"/>
          </a:p>
          <a:p>
            <a:pPr marL="457200" indent="-457200">
              <a:buFont typeface="Arial" charset="0"/>
              <a:buChar char="•"/>
            </a:pPr>
            <a:r>
              <a:rPr lang="en-US" dirty="0"/>
              <a:t>Why?</a:t>
            </a:r>
          </a:p>
          <a:p>
            <a:pPr marL="914400" lvl="1" indent="-457200">
              <a:buFont typeface="Arial" charset="0"/>
              <a:buChar char="•"/>
            </a:pPr>
            <a:r>
              <a:rPr lang="en-US" sz="1800" dirty="0"/>
              <a:t>Allows one to think at a higher level of abstraction, leading to simpler and easier-to-understand scripts.</a:t>
            </a:r>
          </a:p>
          <a:p>
            <a:pPr marL="914400" lvl="1" indent="-457200">
              <a:buFont typeface="Arial" charset="0"/>
              <a:buChar char="•"/>
            </a:pPr>
            <a:r>
              <a:rPr lang="en-US" sz="1800" dirty="0"/>
              <a:t>Provides ”independence” between the abstract operations and concrete implementation.</a:t>
            </a:r>
          </a:p>
          <a:p>
            <a:pPr marL="914400" lvl="1" indent="-457200">
              <a:buFont typeface="Arial" charset="0"/>
              <a:buChar char="•"/>
            </a:pPr>
            <a:r>
              <a:rPr lang="en-US" sz="1800" dirty="0"/>
              <a:t>Can switch from one implementation to another easily.</a:t>
            </a:r>
          </a:p>
          <a:p>
            <a:pPr marL="1600200" lvl="2" indent="-457200">
              <a:buFont typeface="Arial" charset="0"/>
              <a:buChar char="•"/>
            </a:pPr>
            <a:endParaRPr lang="en-US" sz="1600" dirty="0"/>
          </a:p>
          <a:p>
            <a:pPr marL="457200" indent="-457200">
              <a:buFont typeface="Arial" charset="0"/>
              <a:buChar char="•"/>
            </a:pPr>
            <a:r>
              <a:rPr lang="en-US" sz="1800" dirty="0"/>
              <a:t>For performance debugging, useful to know how they are implemented and rough characteristics</a:t>
            </a:r>
          </a:p>
          <a:p>
            <a:pPr marL="457200" indent="-457200">
              <a:buFont typeface="Arial" charset="0"/>
              <a:buChar char="•"/>
            </a:pPr>
            <a:endParaRPr lang="en-US" sz="1800" dirty="0"/>
          </a:p>
          <a:p>
            <a:pPr marL="457200" indent="-457200">
              <a:buFont typeface="Arial" charset="0"/>
              <a:buChar char="•"/>
            </a:pPr>
            <a:r>
              <a:rPr lang="en-US" sz="1800" b="1" dirty="0">
                <a:solidFill>
                  <a:srgbClr val="215C4E"/>
                </a:solidFill>
              </a:rPr>
              <a:t>Let’s go work on some code!</a:t>
            </a:r>
          </a:p>
        </p:txBody>
      </p:sp>
      <p:sp>
        <p:nvSpPr>
          <p:cNvPr id="7" name="TextBox 6"/>
          <p:cNvSpPr txBox="1"/>
          <p:nvPr/>
        </p:nvSpPr>
        <p:spPr>
          <a:xfrm>
            <a:off x="6174777" y="5619802"/>
            <a:ext cx="2503331" cy="646331"/>
          </a:xfrm>
          <a:prstGeom prst="rect">
            <a:avLst/>
          </a:prstGeom>
          <a:noFill/>
        </p:spPr>
        <p:txBody>
          <a:bodyPr wrap="square" rtlCol="0">
            <a:spAutoFit/>
          </a:bodyPr>
          <a:lstStyle/>
          <a:p>
            <a:endParaRPr lang="en-US" i="1" dirty="0">
              <a:solidFill>
                <a:srgbClr val="00B0F0"/>
              </a:solidFill>
              <a:sym typeface="Wingdings"/>
            </a:endParaRPr>
          </a:p>
          <a:p>
            <a:endParaRPr lang="en-US" dirty="0"/>
          </a:p>
        </p:txBody>
      </p:sp>
      <p:sp>
        <p:nvSpPr>
          <p:cNvPr id="8" name="AutoShape 6" descr="mage result for social network"/>
          <p:cNvSpPr>
            <a:spLocks noChangeAspect="1" noChangeArrowheads="1"/>
          </p:cNvSpPr>
          <p:nvPr/>
        </p:nvSpPr>
        <p:spPr bwMode="auto">
          <a:xfrm>
            <a:off x="1524001" y="0"/>
            <a:ext cx="5781675" cy="43053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itle 5">
            <a:extLst>
              <a:ext uri="{FF2B5EF4-FFF2-40B4-BE49-F238E27FC236}">
                <a16:creationId xmlns:a16="http://schemas.microsoft.com/office/drawing/2014/main" id="{4F542CF1-067F-6E48-9811-B9E0861553AD}"/>
              </a:ext>
            </a:extLst>
          </p:cNvPr>
          <p:cNvSpPr>
            <a:spLocks noGrp="1"/>
          </p:cNvSpPr>
          <p:nvPr>
            <p:ph type="title"/>
          </p:nvPr>
        </p:nvSpPr>
        <p:spPr/>
        <p:txBody>
          <a:bodyPr/>
          <a:lstStyle/>
          <a:p>
            <a:r>
              <a:rPr lang="en-US" dirty="0"/>
              <a:t>Data Manipulation and Computation</a:t>
            </a:r>
          </a:p>
        </p:txBody>
      </p:sp>
      <p:sp>
        <p:nvSpPr>
          <p:cNvPr id="2" name="Slide Number Placeholder 1">
            <a:extLst>
              <a:ext uri="{FF2B5EF4-FFF2-40B4-BE49-F238E27FC236}">
                <a16:creationId xmlns:a16="http://schemas.microsoft.com/office/drawing/2014/main" id="{AB4CA3AF-EE8E-40AF-880D-5FB0A24277E9}"/>
              </a:ext>
            </a:extLst>
          </p:cNvPr>
          <p:cNvSpPr>
            <a:spLocks noGrp="1"/>
          </p:cNvSpPr>
          <p:nvPr>
            <p:ph type="sldNum" sz="quarter" idx="11"/>
          </p:nvPr>
        </p:nvSpPr>
        <p:spPr/>
        <p:txBody>
          <a:bodyPr/>
          <a:lstStyle/>
          <a:p>
            <a:fld id="{AE9108BD-1B63-5E42-A3EF-D85B2E21F76C}" type="slidenum">
              <a:rPr lang="en-US" smtClean="0"/>
              <a:t>26</a:t>
            </a:fld>
            <a:endParaRPr lang="en-US"/>
          </a:p>
        </p:txBody>
      </p:sp>
    </p:spTree>
    <p:extLst>
      <p:ext uri="{BB962C8B-B14F-4D97-AF65-F5344CB8AC3E}">
        <p14:creationId xmlns:p14="http://schemas.microsoft.com/office/powerpoint/2010/main" val="1179826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1475" y="1752600"/>
            <a:ext cx="7924800" cy="4070684"/>
          </a:xfrm>
        </p:spPr>
        <p:txBody>
          <a:bodyPr vert="horz" wrap="square" lIns="0" tIns="0" rIns="0" bIns="731520" numCol="1" anchor="t" anchorCtr="0" compatLnSpc="1">
            <a:prstTxWarp prst="textNoShape">
              <a:avLst/>
            </a:prstTxWarp>
            <a:normAutofit fontScale="92500" lnSpcReduction="20000"/>
          </a:bodyPr>
          <a:lstStyle/>
          <a:p>
            <a:pPr marL="457200" indent="-457200">
              <a:buAutoNum type="arabicPeriod"/>
            </a:pPr>
            <a:r>
              <a:rPr lang="en-US" dirty="0" err="1"/>
              <a:t>NumPy</a:t>
            </a:r>
            <a:r>
              <a:rPr lang="en-US" dirty="0"/>
              <a:t>: Python Library for Manipulating </a:t>
            </a:r>
            <a:r>
              <a:rPr lang="en-US" dirty="0" err="1"/>
              <a:t>nD</a:t>
            </a:r>
            <a:r>
              <a:rPr lang="en-US" dirty="0"/>
              <a:t> Arrays</a:t>
            </a:r>
          </a:p>
          <a:p>
            <a:pPr lvl="1" indent="0">
              <a:buNone/>
            </a:pPr>
            <a:r>
              <a:rPr lang="en-US" b="0" dirty="0"/>
              <a:t>Multidimensional Arrays, and a variety of operations including Linear Algebra</a:t>
            </a:r>
          </a:p>
          <a:p>
            <a:pPr lvl="1" indent="0">
              <a:buNone/>
            </a:pPr>
            <a:endParaRPr lang="en-US" dirty="0"/>
          </a:p>
          <a:p>
            <a:pPr marL="457200" indent="-457200">
              <a:buAutoNum type="arabicPeriod"/>
            </a:pPr>
            <a:r>
              <a:rPr lang="en-US" dirty="0"/>
              <a:t>Pandas: Python Library for Manipulating Tabular Data </a:t>
            </a:r>
          </a:p>
          <a:p>
            <a:pPr lvl="1" indent="0">
              <a:buNone/>
            </a:pPr>
            <a:r>
              <a:rPr lang="en-US" dirty="0"/>
              <a:t>Series, Tables (also called </a:t>
            </a:r>
            <a:r>
              <a:rPr lang="en-US" b="1" dirty="0" err="1"/>
              <a:t>DataFrames</a:t>
            </a:r>
            <a:r>
              <a:rPr lang="en-US" dirty="0"/>
              <a:t>)</a:t>
            </a:r>
          </a:p>
          <a:p>
            <a:pPr lvl="1" indent="0">
              <a:buNone/>
            </a:pPr>
            <a:r>
              <a:rPr lang="en-US" dirty="0"/>
              <a:t>Many operations to manipulate and combine tables/series</a:t>
            </a:r>
          </a:p>
          <a:p>
            <a:pPr lvl="1" indent="0">
              <a:buNone/>
            </a:pPr>
            <a:endParaRPr lang="en-US" dirty="0"/>
          </a:p>
          <a:p>
            <a:pPr marL="457200" indent="-457200">
              <a:buAutoNum type="arabicPeriod"/>
            </a:pPr>
            <a:r>
              <a:rPr lang="en-US" dirty="0"/>
              <a:t>Relational Databases</a:t>
            </a:r>
          </a:p>
          <a:p>
            <a:pPr lvl="1" indent="0">
              <a:buNone/>
            </a:pPr>
            <a:r>
              <a:rPr lang="en-US" dirty="0"/>
              <a:t>Tables/Relations, and SQL (similar to Pandas operations)</a:t>
            </a:r>
          </a:p>
          <a:p>
            <a:pPr lvl="1" indent="0">
              <a:buNone/>
            </a:pPr>
            <a:endParaRPr lang="en-US" dirty="0"/>
          </a:p>
          <a:p>
            <a:pPr lvl="1" indent="0">
              <a:buNone/>
            </a:pPr>
            <a:r>
              <a:rPr lang="en-US" dirty="0"/>
              <a:t>Other tools like Git and Docker!</a:t>
            </a:r>
          </a:p>
        </p:txBody>
      </p:sp>
      <p:pic>
        <p:nvPicPr>
          <p:cNvPr id="6" name="Picture 5">
            <a:extLst>
              <a:ext uri="{FF2B5EF4-FFF2-40B4-BE49-F238E27FC236}">
                <a16:creationId xmlns:a16="http://schemas.microsoft.com/office/drawing/2014/main" id="{A58A1993-0685-F347-8C7E-0EC4ABF76BD6}"/>
              </a:ext>
            </a:extLst>
          </p:cNvPr>
          <p:cNvPicPr>
            <a:picLocks noChangeAspect="1"/>
          </p:cNvPicPr>
          <p:nvPr/>
        </p:nvPicPr>
        <p:blipFill>
          <a:blip r:embed="rId3"/>
          <a:stretch>
            <a:fillRect/>
          </a:stretch>
        </p:blipFill>
        <p:spPr>
          <a:xfrm>
            <a:off x="5879432" y="4929928"/>
            <a:ext cx="1909011" cy="1606912"/>
          </a:xfrm>
          <a:prstGeom prst="rect">
            <a:avLst/>
          </a:prstGeom>
        </p:spPr>
      </p:pic>
      <p:pic>
        <p:nvPicPr>
          <p:cNvPr id="7" name="Picture 6">
            <a:extLst>
              <a:ext uri="{FF2B5EF4-FFF2-40B4-BE49-F238E27FC236}">
                <a16:creationId xmlns:a16="http://schemas.microsoft.com/office/drawing/2014/main" id="{0F362BF1-85F4-1440-805B-119E9E9074CE}"/>
              </a:ext>
            </a:extLst>
          </p:cNvPr>
          <p:cNvPicPr>
            <a:picLocks noChangeAspect="1"/>
          </p:cNvPicPr>
          <p:nvPr/>
        </p:nvPicPr>
        <p:blipFill>
          <a:blip r:embed="rId4"/>
          <a:stretch>
            <a:fillRect/>
          </a:stretch>
        </p:blipFill>
        <p:spPr>
          <a:xfrm>
            <a:off x="7730690" y="2759626"/>
            <a:ext cx="4108383" cy="855913"/>
          </a:xfrm>
          <a:prstGeom prst="rect">
            <a:avLst/>
          </a:prstGeom>
        </p:spPr>
      </p:pic>
      <p:pic>
        <p:nvPicPr>
          <p:cNvPr id="4" name="Picture 3">
            <a:extLst>
              <a:ext uri="{FF2B5EF4-FFF2-40B4-BE49-F238E27FC236}">
                <a16:creationId xmlns:a16="http://schemas.microsoft.com/office/drawing/2014/main" id="{E87CE879-933D-E94D-B4AB-A9E17E0D84E8}"/>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8662439" y="1166403"/>
            <a:ext cx="2968086" cy="1172394"/>
          </a:xfrm>
          <a:prstGeom prst="rect">
            <a:avLst/>
          </a:prstGeom>
        </p:spPr>
      </p:pic>
      <p:sp>
        <p:nvSpPr>
          <p:cNvPr id="9" name="Title 8">
            <a:extLst>
              <a:ext uri="{FF2B5EF4-FFF2-40B4-BE49-F238E27FC236}">
                <a16:creationId xmlns:a16="http://schemas.microsoft.com/office/drawing/2014/main" id="{898A3F36-7BCD-2643-8BD4-A727C1EA5C39}"/>
              </a:ext>
            </a:extLst>
          </p:cNvPr>
          <p:cNvSpPr>
            <a:spLocks noGrp="1"/>
          </p:cNvSpPr>
          <p:nvPr>
            <p:ph type="title"/>
          </p:nvPr>
        </p:nvSpPr>
        <p:spPr/>
        <p:txBody>
          <a:bodyPr/>
          <a:lstStyle/>
          <a:p>
            <a:r>
              <a:rPr lang="en-US" dirty="0"/>
              <a:t>Next Few Classes</a:t>
            </a:r>
          </a:p>
        </p:txBody>
      </p:sp>
      <p:sp>
        <p:nvSpPr>
          <p:cNvPr id="2" name="Slide Number Placeholder 1">
            <a:extLst>
              <a:ext uri="{FF2B5EF4-FFF2-40B4-BE49-F238E27FC236}">
                <a16:creationId xmlns:a16="http://schemas.microsoft.com/office/drawing/2014/main" id="{128B1FA4-28C3-49F1-94D8-B447D30FB755}"/>
              </a:ext>
            </a:extLst>
          </p:cNvPr>
          <p:cNvSpPr>
            <a:spLocks noGrp="1"/>
          </p:cNvSpPr>
          <p:nvPr>
            <p:ph type="sldNum" sz="quarter" idx="11"/>
          </p:nvPr>
        </p:nvSpPr>
        <p:spPr/>
        <p:txBody>
          <a:bodyPr/>
          <a:lstStyle/>
          <a:p>
            <a:fld id="{AE9108BD-1B63-5E42-A3EF-D85B2E21F76C}" type="slidenum">
              <a:rPr lang="en-US" smtClean="0"/>
              <a:t>27</a:t>
            </a:fld>
            <a:endParaRPr lang="en-US"/>
          </a:p>
        </p:txBody>
      </p:sp>
    </p:spTree>
    <p:extLst>
      <p:ext uri="{BB962C8B-B14F-4D97-AF65-F5344CB8AC3E}">
        <p14:creationId xmlns:p14="http://schemas.microsoft.com/office/powerpoint/2010/main" val="1620667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a:t>
            </a:r>
            <a:r>
              <a:rPr lang="en-US" dirty="0" err="1"/>
              <a:t>LifeCycle</a:t>
            </a:r>
            <a:endParaRPr lang="en-US" dirty="0"/>
          </a:p>
        </p:txBody>
      </p:sp>
      <p:grpSp>
        <p:nvGrpSpPr>
          <p:cNvPr id="23" name="Group 22">
            <a:extLst>
              <a:ext uri="{FF2B5EF4-FFF2-40B4-BE49-F238E27FC236}">
                <a16:creationId xmlns:a16="http://schemas.microsoft.com/office/drawing/2014/main" id="{CBDBB4FD-C6FC-41B5-959D-84FEF7067278}"/>
              </a:ext>
            </a:extLst>
          </p:cNvPr>
          <p:cNvGrpSpPr/>
          <p:nvPr/>
        </p:nvGrpSpPr>
        <p:grpSpPr>
          <a:xfrm>
            <a:off x="407723" y="2038582"/>
            <a:ext cx="11154503" cy="1984780"/>
            <a:chOff x="407723" y="2038582"/>
            <a:chExt cx="11154503" cy="1984780"/>
          </a:xfrm>
        </p:grpSpPr>
        <p:sp>
          <p:nvSpPr>
            <p:cNvPr id="5" name="Rounded Rectangle 4"/>
            <p:cNvSpPr/>
            <p:nvPr/>
          </p:nvSpPr>
          <p:spPr>
            <a:xfrm>
              <a:off x="407723" y="2038582"/>
              <a:ext cx="1737360" cy="1978429"/>
            </a:xfrm>
            <a:prstGeom prst="roundRect">
              <a:avLst/>
            </a:prstGeom>
            <a:solidFill>
              <a:schemeClr val="accent3">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Data Collection</a:t>
              </a:r>
            </a:p>
          </p:txBody>
        </p:sp>
        <p:sp>
          <p:nvSpPr>
            <p:cNvPr id="6" name="Rounded Rectangle 5"/>
            <p:cNvSpPr/>
            <p:nvPr/>
          </p:nvSpPr>
          <p:spPr>
            <a:xfrm>
              <a:off x="2762009" y="2038582"/>
              <a:ext cx="1737360" cy="1978429"/>
            </a:xfrm>
            <a:prstGeom prst="roundRect">
              <a:avLst/>
            </a:prstGeom>
            <a:solidFill>
              <a:schemeClr val="accent3">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Data Processing</a:t>
              </a:r>
            </a:p>
          </p:txBody>
        </p:sp>
        <p:cxnSp>
          <p:nvCxnSpPr>
            <p:cNvPr id="11" name="Straight Arrow Connector 10"/>
            <p:cNvCxnSpPr>
              <a:cxnSpLocks/>
              <a:stCxn id="5" idx="3"/>
              <a:endCxn id="6" idx="1"/>
            </p:cNvCxnSpPr>
            <p:nvPr/>
          </p:nvCxnSpPr>
          <p:spPr>
            <a:xfrm>
              <a:off x="2145083" y="3027797"/>
              <a:ext cx="616926" cy="0"/>
            </a:xfrm>
            <a:prstGeom prst="straightConnector1">
              <a:avLst/>
            </a:prstGeom>
            <a:ln>
              <a:tailEnd type="triangle" w="lg" len="lg"/>
            </a:ln>
          </p:spPr>
          <p:style>
            <a:lnRef idx="3">
              <a:schemeClr val="dk1"/>
            </a:lnRef>
            <a:fillRef idx="0">
              <a:schemeClr val="dk1"/>
            </a:fillRef>
            <a:effectRef idx="2">
              <a:schemeClr val="dk1"/>
            </a:effectRef>
            <a:fontRef idx="minor">
              <a:schemeClr val="tx1"/>
            </a:fontRef>
          </p:style>
        </p:cxnSp>
        <p:cxnSp>
          <p:nvCxnSpPr>
            <p:cNvPr id="13" name="Curved Connector 12"/>
            <p:cNvCxnSpPr>
              <a:stCxn id="6" idx="2"/>
              <a:endCxn id="5" idx="2"/>
            </p:cNvCxnSpPr>
            <p:nvPr/>
          </p:nvCxnSpPr>
          <p:spPr>
            <a:xfrm rot="5400000">
              <a:off x="2453546" y="2839868"/>
              <a:ext cx="12700" cy="2354286"/>
            </a:xfrm>
            <a:prstGeom prst="curvedConnector3">
              <a:avLst>
                <a:gd name="adj1" fmla="val 1800000"/>
              </a:avLst>
            </a:prstGeom>
            <a:ln>
              <a:headEnd type="stealth"/>
              <a:tailEnd type="stealth" w="lg" len="lg"/>
            </a:ln>
          </p:spPr>
          <p:style>
            <a:lnRef idx="3">
              <a:schemeClr val="dk1"/>
            </a:lnRef>
            <a:fillRef idx="0">
              <a:schemeClr val="dk1"/>
            </a:fillRef>
            <a:effectRef idx="2">
              <a:schemeClr val="dk1"/>
            </a:effectRef>
            <a:fontRef idx="minor">
              <a:schemeClr val="tx1"/>
            </a:fontRef>
          </p:style>
        </p:cxnSp>
        <p:sp>
          <p:nvSpPr>
            <p:cNvPr id="7" name="Rounded Rectangle 6"/>
            <p:cNvSpPr/>
            <p:nvPr/>
          </p:nvSpPr>
          <p:spPr>
            <a:xfrm>
              <a:off x="5116294" y="2038582"/>
              <a:ext cx="1757471" cy="1978429"/>
            </a:xfrm>
            <a:prstGeom prst="roundRect">
              <a:avLst/>
            </a:prstGeom>
            <a:solidFill>
              <a:schemeClr val="accent3">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Exploratory Analysis </a:t>
              </a:r>
            </a:p>
            <a:p>
              <a:pPr algn="ctr"/>
              <a:r>
                <a:rPr lang="en-US" b="1" dirty="0"/>
                <a:t>&amp; </a:t>
              </a:r>
            </a:p>
            <a:p>
              <a:pPr algn="ctr"/>
              <a:r>
                <a:rPr lang="en-US" b="1" dirty="0"/>
                <a:t>Data Visualization</a:t>
              </a:r>
            </a:p>
          </p:txBody>
        </p:sp>
        <p:cxnSp>
          <p:nvCxnSpPr>
            <p:cNvPr id="16" name="Straight Arrow Connector 15"/>
            <p:cNvCxnSpPr>
              <a:cxnSpLocks/>
              <a:stCxn id="6" idx="3"/>
              <a:endCxn id="7" idx="1"/>
            </p:cNvCxnSpPr>
            <p:nvPr/>
          </p:nvCxnSpPr>
          <p:spPr>
            <a:xfrm>
              <a:off x="4499369" y="3027797"/>
              <a:ext cx="616925" cy="0"/>
            </a:xfrm>
            <a:prstGeom prst="straightConnector1">
              <a:avLst/>
            </a:prstGeom>
            <a:ln>
              <a:tailEnd type="triangle" w="lg" len="lg"/>
            </a:ln>
          </p:spPr>
          <p:style>
            <a:lnRef idx="3">
              <a:schemeClr val="dk1"/>
            </a:lnRef>
            <a:fillRef idx="0">
              <a:schemeClr val="dk1"/>
            </a:fillRef>
            <a:effectRef idx="2">
              <a:schemeClr val="dk1"/>
            </a:effectRef>
            <a:fontRef idx="minor">
              <a:schemeClr val="tx1"/>
            </a:fontRef>
          </p:style>
        </p:cxnSp>
        <p:cxnSp>
          <p:nvCxnSpPr>
            <p:cNvPr id="19" name="Curved Connector 18"/>
            <p:cNvCxnSpPr>
              <a:cxnSpLocks/>
              <a:stCxn id="7" idx="2"/>
              <a:endCxn id="6" idx="2"/>
            </p:cNvCxnSpPr>
            <p:nvPr/>
          </p:nvCxnSpPr>
          <p:spPr>
            <a:xfrm rot="5400000">
              <a:off x="4812860" y="2834841"/>
              <a:ext cx="12700" cy="2364341"/>
            </a:xfrm>
            <a:prstGeom prst="curvedConnector3">
              <a:avLst>
                <a:gd name="adj1" fmla="val 1800000"/>
              </a:avLst>
            </a:prstGeom>
            <a:ln>
              <a:headEnd type="stealth"/>
              <a:tailEnd type="stealth" w="lg" len="lg"/>
            </a:ln>
          </p:spPr>
          <p:style>
            <a:lnRef idx="3">
              <a:schemeClr val="dk1"/>
            </a:lnRef>
            <a:fillRef idx="0">
              <a:schemeClr val="dk1"/>
            </a:fillRef>
            <a:effectRef idx="2">
              <a:schemeClr val="dk1"/>
            </a:effectRef>
            <a:fontRef idx="minor">
              <a:schemeClr val="tx1"/>
            </a:fontRef>
          </p:style>
        </p:cxnSp>
        <p:cxnSp>
          <p:nvCxnSpPr>
            <p:cNvPr id="21" name="Curved Connector 20"/>
            <p:cNvCxnSpPr>
              <a:cxnSpLocks/>
              <a:stCxn id="7" idx="2"/>
              <a:endCxn id="5" idx="2"/>
            </p:cNvCxnSpPr>
            <p:nvPr/>
          </p:nvCxnSpPr>
          <p:spPr>
            <a:xfrm rot="5400000">
              <a:off x="3635717" y="1657698"/>
              <a:ext cx="12700" cy="4718627"/>
            </a:xfrm>
            <a:prstGeom prst="curvedConnector3">
              <a:avLst>
                <a:gd name="adj1" fmla="val 9537953"/>
              </a:avLst>
            </a:prstGeom>
            <a:ln>
              <a:headEnd type="stealth"/>
              <a:tailEnd type="stealth" w="lg" len="lg"/>
            </a:ln>
          </p:spPr>
          <p:style>
            <a:lnRef idx="3">
              <a:schemeClr val="dk1"/>
            </a:lnRef>
            <a:fillRef idx="0">
              <a:schemeClr val="dk1"/>
            </a:fillRef>
            <a:effectRef idx="2">
              <a:schemeClr val="dk1"/>
            </a:effectRef>
            <a:fontRef idx="minor">
              <a:schemeClr val="tx1"/>
            </a:fontRef>
          </p:style>
        </p:cxnSp>
        <p:sp>
          <p:nvSpPr>
            <p:cNvPr id="8" name="Rounded Rectangle 7"/>
            <p:cNvSpPr/>
            <p:nvPr/>
          </p:nvSpPr>
          <p:spPr>
            <a:xfrm>
              <a:off x="7470581" y="2038582"/>
              <a:ext cx="1737360" cy="1978429"/>
            </a:xfrm>
            <a:prstGeom prst="roundRect">
              <a:avLst/>
            </a:prstGeom>
            <a:solidFill>
              <a:schemeClr val="accent3">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Analysis, Hypothesis Testing, </a:t>
              </a:r>
            </a:p>
            <a:p>
              <a:pPr algn="ctr"/>
              <a:r>
                <a:rPr lang="en-US" b="1" dirty="0"/>
                <a:t>&amp; ML</a:t>
              </a:r>
            </a:p>
          </p:txBody>
        </p:sp>
        <p:cxnSp>
          <p:nvCxnSpPr>
            <p:cNvPr id="25" name="Straight Arrow Connector 24"/>
            <p:cNvCxnSpPr>
              <a:cxnSpLocks/>
              <a:stCxn id="7" idx="3"/>
              <a:endCxn id="8" idx="1"/>
            </p:cNvCxnSpPr>
            <p:nvPr/>
          </p:nvCxnSpPr>
          <p:spPr>
            <a:xfrm>
              <a:off x="6873765" y="3027797"/>
              <a:ext cx="596816" cy="0"/>
            </a:xfrm>
            <a:prstGeom prst="straightConnector1">
              <a:avLst/>
            </a:prstGeom>
            <a:ln>
              <a:tailEnd type="triangle" w="lg" len="lg"/>
            </a:ln>
          </p:spPr>
          <p:style>
            <a:lnRef idx="3">
              <a:schemeClr val="dk1"/>
            </a:lnRef>
            <a:fillRef idx="0">
              <a:schemeClr val="dk1"/>
            </a:fillRef>
            <a:effectRef idx="2">
              <a:schemeClr val="dk1"/>
            </a:effectRef>
            <a:fontRef idx="minor">
              <a:schemeClr val="tx1"/>
            </a:fontRef>
          </p:style>
        </p:cxnSp>
        <p:cxnSp>
          <p:nvCxnSpPr>
            <p:cNvPr id="34" name="Curved Connector 33"/>
            <p:cNvCxnSpPr>
              <a:cxnSpLocks/>
              <a:stCxn id="8" idx="2"/>
              <a:endCxn id="7" idx="2"/>
            </p:cNvCxnSpPr>
            <p:nvPr/>
          </p:nvCxnSpPr>
          <p:spPr>
            <a:xfrm rot="5400000">
              <a:off x="7167146" y="2844896"/>
              <a:ext cx="12700" cy="2344231"/>
            </a:xfrm>
            <a:prstGeom prst="curvedConnector3">
              <a:avLst>
                <a:gd name="adj1" fmla="val 1800000"/>
              </a:avLst>
            </a:prstGeom>
            <a:ln>
              <a:headEnd type="stealth"/>
              <a:tailEnd type="stealth" w="lg" len="lg"/>
            </a:ln>
          </p:spPr>
          <p:style>
            <a:lnRef idx="3">
              <a:schemeClr val="dk1"/>
            </a:lnRef>
            <a:fillRef idx="0">
              <a:schemeClr val="dk1"/>
            </a:fillRef>
            <a:effectRef idx="2">
              <a:schemeClr val="dk1"/>
            </a:effectRef>
            <a:fontRef idx="minor">
              <a:schemeClr val="tx1"/>
            </a:fontRef>
          </p:style>
        </p:cxnSp>
        <p:cxnSp>
          <p:nvCxnSpPr>
            <p:cNvPr id="36" name="Curved Connector 35"/>
            <p:cNvCxnSpPr>
              <a:stCxn id="8" idx="2"/>
              <a:endCxn id="6" idx="2"/>
            </p:cNvCxnSpPr>
            <p:nvPr/>
          </p:nvCxnSpPr>
          <p:spPr>
            <a:xfrm rot="5400000">
              <a:off x="5984975" y="1662725"/>
              <a:ext cx="12700" cy="4708572"/>
            </a:xfrm>
            <a:prstGeom prst="curvedConnector3">
              <a:avLst>
                <a:gd name="adj1" fmla="val 6567567"/>
              </a:avLst>
            </a:prstGeom>
            <a:ln>
              <a:headEnd type="stealth"/>
              <a:tailEnd type="stealth" w="lg" len="lg"/>
            </a:ln>
          </p:spPr>
          <p:style>
            <a:lnRef idx="3">
              <a:schemeClr val="dk1"/>
            </a:lnRef>
            <a:fillRef idx="0">
              <a:schemeClr val="dk1"/>
            </a:fillRef>
            <a:effectRef idx="2">
              <a:schemeClr val="dk1"/>
            </a:effectRef>
            <a:fontRef idx="minor">
              <a:schemeClr val="tx1"/>
            </a:fontRef>
          </p:style>
        </p:cxnSp>
        <p:cxnSp>
          <p:nvCxnSpPr>
            <p:cNvPr id="39" name="Curved Connector 38"/>
            <p:cNvCxnSpPr>
              <a:stCxn id="8" idx="2"/>
              <a:endCxn id="5" idx="2"/>
            </p:cNvCxnSpPr>
            <p:nvPr/>
          </p:nvCxnSpPr>
          <p:spPr>
            <a:xfrm rot="5400000">
              <a:off x="4807832" y="485582"/>
              <a:ext cx="12700" cy="7062858"/>
            </a:xfrm>
            <a:prstGeom prst="curvedConnector3">
              <a:avLst>
                <a:gd name="adj1" fmla="val 15129724"/>
              </a:avLst>
            </a:prstGeom>
            <a:ln>
              <a:headEnd type="stealth"/>
              <a:tailEnd type="stealth" w="lg" len="lg"/>
            </a:ln>
          </p:spPr>
          <p:style>
            <a:lnRef idx="3">
              <a:schemeClr val="dk1"/>
            </a:lnRef>
            <a:fillRef idx="0">
              <a:schemeClr val="dk1"/>
            </a:fillRef>
            <a:effectRef idx="2">
              <a:schemeClr val="dk1"/>
            </a:effectRef>
            <a:fontRef idx="minor">
              <a:schemeClr val="tx1"/>
            </a:fontRef>
          </p:style>
        </p:cxnSp>
        <p:sp>
          <p:nvSpPr>
            <p:cNvPr id="9" name="Rounded Rectangle 8"/>
            <p:cNvSpPr/>
            <p:nvPr/>
          </p:nvSpPr>
          <p:spPr>
            <a:xfrm>
              <a:off x="9824866" y="2038582"/>
              <a:ext cx="1737360" cy="1978429"/>
            </a:xfrm>
            <a:prstGeom prst="roundRect">
              <a:avLst/>
            </a:prstGeom>
            <a:solidFill>
              <a:schemeClr val="accent3">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Insight </a:t>
              </a:r>
            </a:p>
            <a:p>
              <a:pPr algn="ctr"/>
              <a:r>
                <a:rPr lang="en-US" b="1" dirty="0"/>
                <a:t>&amp; </a:t>
              </a:r>
            </a:p>
            <a:p>
              <a:pPr algn="ctr"/>
              <a:r>
                <a:rPr lang="en-US" b="1" dirty="0"/>
                <a:t>Policy Decision</a:t>
              </a:r>
            </a:p>
          </p:txBody>
        </p:sp>
        <p:cxnSp>
          <p:nvCxnSpPr>
            <p:cNvPr id="43" name="Straight Arrow Connector 42"/>
            <p:cNvCxnSpPr>
              <a:stCxn id="8" idx="3"/>
              <a:endCxn id="9" idx="1"/>
            </p:cNvCxnSpPr>
            <p:nvPr/>
          </p:nvCxnSpPr>
          <p:spPr>
            <a:xfrm>
              <a:off x="9207941" y="3027797"/>
              <a:ext cx="616925" cy="0"/>
            </a:xfrm>
            <a:prstGeom prst="straightConnector1">
              <a:avLst/>
            </a:prstGeom>
            <a:ln>
              <a:tailEnd type="triangle" w="lg" len="lg"/>
            </a:ln>
          </p:spPr>
          <p:style>
            <a:lnRef idx="3">
              <a:schemeClr val="dk1"/>
            </a:lnRef>
            <a:fillRef idx="0">
              <a:schemeClr val="dk1"/>
            </a:fillRef>
            <a:effectRef idx="2">
              <a:schemeClr val="dk1"/>
            </a:effectRef>
            <a:fontRef idx="minor">
              <a:schemeClr val="tx1"/>
            </a:fontRef>
          </p:style>
        </p:cxnSp>
        <p:cxnSp>
          <p:nvCxnSpPr>
            <p:cNvPr id="46" name="Curved Connector 45"/>
            <p:cNvCxnSpPr>
              <a:stCxn id="9" idx="2"/>
              <a:endCxn id="8" idx="2"/>
            </p:cNvCxnSpPr>
            <p:nvPr/>
          </p:nvCxnSpPr>
          <p:spPr>
            <a:xfrm rot="5400000">
              <a:off x="9516404" y="2839869"/>
              <a:ext cx="12700" cy="2354285"/>
            </a:xfrm>
            <a:prstGeom prst="curvedConnector3">
              <a:avLst>
                <a:gd name="adj1" fmla="val 1800000"/>
              </a:avLst>
            </a:prstGeom>
            <a:ln>
              <a:headEnd type="stealth"/>
              <a:tailEnd type="stealth" w="lg" len="lg"/>
            </a:ln>
          </p:spPr>
          <p:style>
            <a:lnRef idx="3">
              <a:schemeClr val="dk1"/>
            </a:lnRef>
            <a:fillRef idx="0">
              <a:schemeClr val="dk1"/>
            </a:fillRef>
            <a:effectRef idx="2">
              <a:schemeClr val="dk1"/>
            </a:effectRef>
            <a:fontRef idx="minor">
              <a:schemeClr val="tx1"/>
            </a:fontRef>
          </p:style>
        </p:cxnSp>
        <p:cxnSp>
          <p:nvCxnSpPr>
            <p:cNvPr id="48" name="Curved Connector 47"/>
            <p:cNvCxnSpPr>
              <a:cxnSpLocks/>
              <a:stCxn id="9" idx="2"/>
              <a:endCxn id="7" idx="2"/>
            </p:cNvCxnSpPr>
            <p:nvPr/>
          </p:nvCxnSpPr>
          <p:spPr>
            <a:xfrm rot="5400000">
              <a:off x="8344288" y="1667753"/>
              <a:ext cx="12700" cy="4698516"/>
            </a:xfrm>
            <a:prstGeom prst="curvedConnector3">
              <a:avLst>
                <a:gd name="adj1" fmla="val 7427583"/>
              </a:avLst>
            </a:prstGeom>
            <a:ln>
              <a:headEnd type="stealth"/>
              <a:tailEnd type="stealth" w="lg" len="lg"/>
            </a:ln>
          </p:spPr>
          <p:style>
            <a:lnRef idx="3">
              <a:schemeClr val="dk1"/>
            </a:lnRef>
            <a:fillRef idx="0">
              <a:schemeClr val="dk1"/>
            </a:fillRef>
            <a:effectRef idx="2">
              <a:schemeClr val="dk1"/>
            </a:effectRef>
            <a:fontRef idx="minor">
              <a:schemeClr val="tx1"/>
            </a:fontRef>
          </p:style>
        </p:cxnSp>
        <p:cxnSp>
          <p:nvCxnSpPr>
            <p:cNvPr id="51" name="Curved Connector 50"/>
            <p:cNvCxnSpPr>
              <a:stCxn id="9" idx="2"/>
              <a:endCxn id="6" idx="2"/>
            </p:cNvCxnSpPr>
            <p:nvPr/>
          </p:nvCxnSpPr>
          <p:spPr>
            <a:xfrm rot="5400000">
              <a:off x="7162118" y="485583"/>
              <a:ext cx="12700" cy="7062857"/>
            </a:xfrm>
            <a:prstGeom prst="curvedConnector3">
              <a:avLst>
                <a:gd name="adj1" fmla="val 12697299"/>
              </a:avLst>
            </a:prstGeom>
            <a:ln>
              <a:headEnd type="stealth"/>
              <a:tailEnd type="stealth" w="lg" len="lg"/>
            </a:ln>
          </p:spPr>
          <p:style>
            <a:lnRef idx="3">
              <a:schemeClr val="dk1"/>
            </a:lnRef>
            <a:fillRef idx="0">
              <a:schemeClr val="dk1"/>
            </a:fillRef>
            <a:effectRef idx="2">
              <a:schemeClr val="dk1"/>
            </a:effectRef>
            <a:fontRef idx="minor">
              <a:schemeClr val="tx1"/>
            </a:fontRef>
          </p:style>
        </p:cxnSp>
        <p:cxnSp>
          <p:nvCxnSpPr>
            <p:cNvPr id="54" name="Curved Connector 53"/>
            <p:cNvCxnSpPr>
              <a:stCxn id="9" idx="2"/>
              <a:endCxn id="5" idx="2"/>
            </p:cNvCxnSpPr>
            <p:nvPr/>
          </p:nvCxnSpPr>
          <p:spPr>
            <a:xfrm rot="5400000">
              <a:off x="5984975" y="-691560"/>
              <a:ext cx="12700" cy="9417143"/>
            </a:xfrm>
            <a:prstGeom prst="curvedConnector3">
              <a:avLst>
                <a:gd name="adj1" fmla="val 20967567"/>
              </a:avLst>
            </a:prstGeom>
            <a:ln>
              <a:headEnd type="stealth"/>
              <a:tailEnd type="stealth" w="lg" len="lg"/>
            </a:ln>
          </p:spPr>
          <p:style>
            <a:lnRef idx="3">
              <a:schemeClr val="dk1"/>
            </a:lnRef>
            <a:fillRef idx="0">
              <a:schemeClr val="dk1"/>
            </a:fillRef>
            <a:effectRef idx="2">
              <a:schemeClr val="dk1"/>
            </a:effectRef>
            <a:fontRef idx="minor">
              <a:schemeClr val="tx1"/>
            </a:fontRef>
          </p:style>
        </p:cxnSp>
      </p:grpSp>
      <p:sp>
        <p:nvSpPr>
          <p:cNvPr id="12" name="Right Arrow 11">
            <a:extLst>
              <a:ext uri="{FF2B5EF4-FFF2-40B4-BE49-F238E27FC236}">
                <a16:creationId xmlns:a16="http://schemas.microsoft.com/office/drawing/2014/main" id="{BEB9FB29-8B1F-5446-BDDA-7E0E3CF2014C}"/>
              </a:ext>
            </a:extLst>
          </p:cNvPr>
          <p:cNvSpPr/>
          <p:nvPr/>
        </p:nvSpPr>
        <p:spPr>
          <a:xfrm rot="1886048">
            <a:off x="-69169" y="272722"/>
            <a:ext cx="1881166" cy="678446"/>
          </a:xfrm>
          <a:prstGeom prst="rightArrow">
            <a:avLst>
              <a:gd name="adj1" fmla="val 50000"/>
              <a:gd name="adj2" fmla="val 98486"/>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solidFill>
                  <a:srgbClr val="215C4E"/>
                </a:solidFill>
              </a:rPr>
              <a:t>Today</a:t>
            </a:r>
          </a:p>
        </p:txBody>
      </p:sp>
      <p:sp>
        <p:nvSpPr>
          <p:cNvPr id="3" name="Slide Number Placeholder 2">
            <a:extLst>
              <a:ext uri="{FF2B5EF4-FFF2-40B4-BE49-F238E27FC236}">
                <a16:creationId xmlns:a16="http://schemas.microsoft.com/office/drawing/2014/main" id="{238C008A-7CB9-4C6D-A1E6-6D9F12F1B5C7}"/>
              </a:ext>
            </a:extLst>
          </p:cNvPr>
          <p:cNvSpPr>
            <a:spLocks noGrp="1"/>
          </p:cNvSpPr>
          <p:nvPr>
            <p:ph type="sldNum" sz="quarter" idx="11"/>
          </p:nvPr>
        </p:nvSpPr>
        <p:spPr/>
        <p:txBody>
          <a:bodyPr/>
          <a:lstStyle/>
          <a:p>
            <a:fld id="{AE9108BD-1B63-5E42-A3EF-D85B2E21F76C}" type="slidenum">
              <a:rPr lang="en-US" smtClean="0"/>
              <a:t>3</a:t>
            </a:fld>
            <a:endParaRPr lang="en-US"/>
          </a:p>
        </p:txBody>
      </p:sp>
    </p:spTree>
    <p:extLst>
      <p:ext uri="{BB962C8B-B14F-4D97-AF65-F5344CB8AC3E}">
        <p14:creationId xmlns:p14="http://schemas.microsoft.com/office/powerpoint/2010/main" val="1216846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5808DAAA-EA25-439A-8554-BD410D97183E}"/>
              </a:ext>
            </a:extLst>
          </p:cNvPr>
          <p:cNvPicPr>
            <a:picLocks noChangeAspect="1"/>
          </p:cNvPicPr>
          <p:nvPr/>
        </p:nvPicPr>
        <p:blipFill>
          <a:blip r:embed="rId2"/>
          <a:stretch>
            <a:fillRect/>
          </a:stretch>
        </p:blipFill>
        <p:spPr>
          <a:xfrm>
            <a:off x="5846781" y="903320"/>
            <a:ext cx="5900253" cy="4197283"/>
          </a:xfrm>
          <a:prstGeom prst="rect">
            <a:avLst/>
          </a:prstGeom>
          <a:gradFill>
            <a:gsLst>
              <a:gs pos="0">
                <a:schemeClr val="accent1">
                  <a:lumMod val="5000"/>
                  <a:lumOff val="95000"/>
                  <a:alpha val="66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0"/>
          </a:gradFill>
        </p:spPr>
      </p:pic>
      <p:sp>
        <p:nvSpPr>
          <p:cNvPr id="2" name="Title 1">
            <a:extLst>
              <a:ext uri="{FF2B5EF4-FFF2-40B4-BE49-F238E27FC236}">
                <a16:creationId xmlns:a16="http://schemas.microsoft.com/office/drawing/2014/main" id="{5F5A6AF3-B4D7-E14B-B999-C4FDDADF7F08}"/>
              </a:ext>
            </a:extLst>
          </p:cNvPr>
          <p:cNvSpPr>
            <a:spLocks noGrp="1"/>
          </p:cNvSpPr>
          <p:nvPr>
            <p:ph type="title"/>
          </p:nvPr>
        </p:nvSpPr>
        <p:spPr>
          <a:xfrm>
            <a:off x="1219200" y="2198479"/>
            <a:ext cx="10972800" cy="427038"/>
          </a:xfrm>
        </p:spPr>
        <p:txBody>
          <a:bodyPr/>
          <a:lstStyle/>
          <a:p>
            <a:r>
              <a:rPr lang="en-US" dirty="0"/>
              <a:t>What is Data?</a:t>
            </a:r>
          </a:p>
        </p:txBody>
      </p:sp>
      <p:sp>
        <p:nvSpPr>
          <p:cNvPr id="4" name="Slide Number Placeholder 3">
            <a:extLst>
              <a:ext uri="{FF2B5EF4-FFF2-40B4-BE49-F238E27FC236}">
                <a16:creationId xmlns:a16="http://schemas.microsoft.com/office/drawing/2014/main" id="{7D0E5DF4-0182-674F-8657-FC4E43A837F7}"/>
              </a:ext>
            </a:extLst>
          </p:cNvPr>
          <p:cNvSpPr>
            <a:spLocks noGrp="1"/>
          </p:cNvSpPr>
          <p:nvPr>
            <p:ph type="sldNum" sz="quarter" idx="11"/>
          </p:nvPr>
        </p:nvSpPr>
        <p:spPr/>
        <p:txBody>
          <a:bodyPr/>
          <a:lstStyle/>
          <a:p>
            <a:fld id="{AE9108BD-1B63-5E42-A3EF-D85B2E21F76C}" type="slidenum">
              <a:rPr lang="en-US" smtClean="0"/>
              <a:t>4</a:t>
            </a:fld>
            <a:endParaRPr lang="en-US"/>
          </a:p>
        </p:txBody>
      </p:sp>
      <p:sp>
        <p:nvSpPr>
          <p:cNvPr id="5" name="Content Placeholder 2">
            <a:extLst>
              <a:ext uri="{FF2B5EF4-FFF2-40B4-BE49-F238E27FC236}">
                <a16:creationId xmlns:a16="http://schemas.microsoft.com/office/drawing/2014/main" id="{68B369C0-5E5F-6646-A24F-851CC3C3A633}"/>
              </a:ext>
            </a:extLst>
          </p:cNvPr>
          <p:cNvSpPr>
            <a:spLocks noGrp="1"/>
          </p:cNvSpPr>
          <p:nvPr>
            <p:ph idx="1"/>
          </p:nvPr>
        </p:nvSpPr>
        <p:spPr>
          <a:xfrm>
            <a:off x="760207" y="3669981"/>
            <a:ext cx="4580965" cy="1778452"/>
          </a:xfrm>
        </p:spPr>
        <p:txBody>
          <a:bodyPr/>
          <a:lstStyle/>
          <a:p>
            <a:r>
              <a:rPr lang="en-US" dirty="0"/>
              <a:t>I’m going to give you a classical “statistical” overview of </a:t>
            </a:r>
            <a:r>
              <a:rPr lang="en-US" i="1" dirty="0"/>
              <a:t>tabular data</a:t>
            </a:r>
            <a:r>
              <a:rPr lang="en-US" dirty="0"/>
              <a:t>.</a:t>
            </a:r>
          </a:p>
          <a:p>
            <a:endParaRPr lang="en-US" dirty="0"/>
          </a:p>
          <a:p>
            <a:r>
              <a:rPr lang="en-US" dirty="0"/>
              <a:t>As we go on I’ll ask you think think more liberally about data but we </a:t>
            </a:r>
            <a:r>
              <a:rPr lang="en-US" dirty="0" err="1"/>
              <a:t>gotta</a:t>
            </a:r>
            <a:r>
              <a:rPr lang="en-US" dirty="0"/>
              <a:t> know our fundamentals first! </a:t>
            </a:r>
          </a:p>
        </p:txBody>
      </p:sp>
    </p:spTree>
    <p:extLst>
      <p:ext uri="{BB962C8B-B14F-4D97-AF65-F5344CB8AC3E}">
        <p14:creationId xmlns:p14="http://schemas.microsoft.com/office/powerpoint/2010/main" val="2848728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2313D-E092-F54B-8350-0F906B83811B}"/>
              </a:ext>
            </a:extLst>
          </p:cNvPr>
          <p:cNvSpPr>
            <a:spLocks noGrp="1"/>
          </p:cNvSpPr>
          <p:nvPr>
            <p:ph type="title"/>
          </p:nvPr>
        </p:nvSpPr>
        <p:spPr/>
        <p:txBody>
          <a:bodyPr/>
          <a:lstStyle/>
          <a:p>
            <a:r>
              <a:rPr lang="en-US" dirty="0"/>
              <a:t>Tabular Data</a:t>
            </a:r>
          </a:p>
        </p:txBody>
      </p:sp>
      <p:sp>
        <p:nvSpPr>
          <p:cNvPr id="3" name="Content Placeholder 2">
            <a:extLst>
              <a:ext uri="{FF2B5EF4-FFF2-40B4-BE49-F238E27FC236}">
                <a16:creationId xmlns:a16="http://schemas.microsoft.com/office/drawing/2014/main" id="{9092A6AA-9A7C-C042-A79C-166D77539CF1}"/>
              </a:ext>
            </a:extLst>
          </p:cNvPr>
          <p:cNvSpPr>
            <a:spLocks noGrp="1"/>
          </p:cNvSpPr>
          <p:nvPr>
            <p:ph idx="1"/>
          </p:nvPr>
        </p:nvSpPr>
        <p:spPr>
          <a:xfrm>
            <a:off x="609601" y="1661886"/>
            <a:ext cx="9793856" cy="4464279"/>
          </a:xfrm>
        </p:spPr>
        <p:txBody>
          <a:bodyPr/>
          <a:lstStyle/>
          <a:p>
            <a:r>
              <a:rPr lang="en-US" b="1" dirty="0"/>
              <a:t>Data is an abstraction of some real world </a:t>
            </a:r>
            <a:r>
              <a:rPr lang="en-US" b="1" i="1" dirty="0"/>
              <a:t>entity</a:t>
            </a:r>
            <a:r>
              <a:rPr lang="en-US" b="1" dirty="0"/>
              <a:t>.</a:t>
            </a:r>
          </a:p>
          <a:p>
            <a:pPr lvl="1"/>
            <a:r>
              <a:rPr lang="en-US" dirty="0"/>
              <a:t>Sometimes also called: instance, example, record, object, case, individual.</a:t>
            </a:r>
          </a:p>
          <a:p>
            <a:r>
              <a:rPr lang="en-US" b="1" dirty="0"/>
              <a:t>Each of these entities is described by a set of features.</a:t>
            </a:r>
          </a:p>
          <a:p>
            <a:pPr lvl="1"/>
            <a:r>
              <a:rPr lang="en-US" dirty="0"/>
              <a:t>Sometimes you’ll see these called variables, features, attributes, </a:t>
            </a:r>
          </a:p>
          <a:p>
            <a:r>
              <a:rPr lang="en-US" b="1" dirty="0"/>
              <a:t>Data like this is typically processed into </a:t>
            </a:r>
            <a:br>
              <a:rPr lang="en-US" b="1" dirty="0"/>
            </a:br>
            <a:r>
              <a:rPr lang="en-US" b="1" dirty="0"/>
              <a:t>an </a:t>
            </a:r>
            <a:r>
              <a:rPr lang="en-US" b="1" i="1" dirty="0"/>
              <a:t>n (number of entities) </a:t>
            </a:r>
            <a:r>
              <a:rPr lang="en-US" b="1" dirty="0"/>
              <a:t>by </a:t>
            </a:r>
            <a:r>
              <a:rPr lang="en-US" b="1" i="1" dirty="0"/>
              <a:t>m (number of attributes) </a:t>
            </a:r>
            <a:r>
              <a:rPr lang="en-US" b="1" dirty="0"/>
              <a:t>matrix.</a:t>
            </a:r>
          </a:p>
          <a:p>
            <a:pPr lvl="1"/>
            <a:r>
              <a:rPr lang="en-US" dirty="0"/>
              <a:t>Typically the result of merging and processing many different records!</a:t>
            </a:r>
          </a:p>
          <a:p>
            <a:pPr lvl="1"/>
            <a:r>
              <a:rPr lang="en-US" dirty="0"/>
              <a:t>Picking the data that goes into this table has both technical and ethical concerns (recall our examples of Target, Netflix…).</a:t>
            </a:r>
          </a:p>
        </p:txBody>
      </p:sp>
      <p:sp>
        <p:nvSpPr>
          <p:cNvPr id="4" name="Slide Number Placeholder 3">
            <a:extLst>
              <a:ext uri="{FF2B5EF4-FFF2-40B4-BE49-F238E27FC236}">
                <a16:creationId xmlns:a16="http://schemas.microsoft.com/office/drawing/2014/main" id="{2D7B2895-98B7-3F42-8FDD-035001EAD84F}"/>
              </a:ext>
            </a:extLst>
          </p:cNvPr>
          <p:cNvSpPr>
            <a:spLocks noGrp="1"/>
          </p:cNvSpPr>
          <p:nvPr>
            <p:ph type="sldNum" sz="quarter" idx="11"/>
          </p:nvPr>
        </p:nvSpPr>
        <p:spPr/>
        <p:txBody>
          <a:bodyPr/>
          <a:lstStyle/>
          <a:p>
            <a:fld id="{AE9108BD-1B63-5E42-A3EF-D85B2E21F76C}" type="slidenum">
              <a:rPr lang="en-US" smtClean="0"/>
              <a:t>5</a:t>
            </a:fld>
            <a:endParaRPr lang="en-US"/>
          </a:p>
        </p:txBody>
      </p:sp>
      <p:graphicFrame>
        <p:nvGraphicFramePr>
          <p:cNvPr id="5" name="Table 4">
            <a:extLst>
              <a:ext uri="{FF2B5EF4-FFF2-40B4-BE49-F238E27FC236}">
                <a16:creationId xmlns:a16="http://schemas.microsoft.com/office/drawing/2014/main" id="{BECA6C18-C20C-2E4F-A56F-5C9DC01C4823}"/>
              </a:ext>
            </a:extLst>
          </p:cNvPr>
          <p:cNvGraphicFramePr>
            <a:graphicFrameLocks noGrp="1"/>
          </p:cNvGraphicFramePr>
          <p:nvPr>
            <p:extLst>
              <p:ext uri="{D42A27DB-BD31-4B8C-83A1-F6EECF244321}">
                <p14:modId xmlns:p14="http://schemas.microsoft.com/office/powerpoint/2010/main" val="1272538094"/>
              </p:ext>
            </p:extLst>
          </p:nvPr>
        </p:nvGraphicFramePr>
        <p:xfrm>
          <a:off x="1600679" y="4921250"/>
          <a:ext cx="8051322" cy="1828800"/>
        </p:xfrm>
        <a:graphic>
          <a:graphicData uri="http://schemas.openxmlformats.org/drawingml/2006/table">
            <a:tbl>
              <a:tblPr firstRow="1" bandRow="1">
                <a:tableStyleId>{5C22544A-7EE6-4342-B048-85BDC9FD1C3A}</a:tableStyleId>
              </a:tblPr>
              <a:tblGrid>
                <a:gridCol w="499410">
                  <a:extLst>
                    <a:ext uri="{9D8B030D-6E8A-4147-A177-3AD203B41FA5}">
                      <a16:colId xmlns:a16="http://schemas.microsoft.com/office/drawing/2014/main" val="3847341311"/>
                    </a:ext>
                  </a:extLst>
                </a:gridCol>
                <a:gridCol w="1538105">
                  <a:extLst>
                    <a:ext uri="{9D8B030D-6E8A-4147-A177-3AD203B41FA5}">
                      <a16:colId xmlns:a16="http://schemas.microsoft.com/office/drawing/2014/main" val="2069603070"/>
                    </a:ext>
                  </a:extLst>
                </a:gridCol>
                <a:gridCol w="1413051">
                  <a:extLst>
                    <a:ext uri="{9D8B030D-6E8A-4147-A177-3AD203B41FA5}">
                      <a16:colId xmlns:a16="http://schemas.microsoft.com/office/drawing/2014/main" val="4202757392"/>
                    </a:ext>
                  </a:extLst>
                </a:gridCol>
                <a:gridCol w="1150189">
                  <a:extLst>
                    <a:ext uri="{9D8B030D-6E8A-4147-A177-3AD203B41FA5}">
                      <a16:colId xmlns:a16="http://schemas.microsoft.com/office/drawing/2014/main" val="877830836"/>
                    </a:ext>
                  </a:extLst>
                </a:gridCol>
                <a:gridCol w="1150189">
                  <a:extLst>
                    <a:ext uri="{9D8B030D-6E8A-4147-A177-3AD203B41FA5}">
                      <a16:colId xmlns:a16="http://schemas.microsoft.com/office/drawing/2014/main" val="1248125109"/>
                    </a:ext>
                  </a:extLst>
                </a:gridCol>
                <a:gridCol w="1150189">
                  <a:extLst>
                    <a:ext uri="{9D8B030D-6E8A-4147-A177-3AD203B41FA5}">
                      <a16:colId xmlns:a16="http://schemas.microsoft.com/office/drawing/2014/main" val="1728249204"/>
                    </a:ext>
                  </a:extLst>
                </a:gridCol>
                <a:gridCol w="1150189">
                  <a:extLst>
                    <a:ext uri="{9D8B030D-6E8A-4147-A177-3AD203B41FA5}">
                      <a16:colId xmlns:a16="http://schemas.microsoft.com/office/drawing/2014/main" val="2889297606"/>
                    </a:ext>
                  </a:extLst>
                </a:gridCol>
              </a:tblGrid>
              <a:tr h="338001">
                <a:tc>
                  <a:txBody>
                    <a:bodyPr/>
                    <a:lstStyle/>
                    <a:p>
                      <a:pPr algn="ctr"/>
                      <a:r>
                        <a:rPr lang="en-US" dirty="0"/>
                        <a:t>ID</a:t>
                      </a:r>
                    </a:p>
                  </a:txBody>
                  <a:tcPr/>
                </a:tc>
                <a:tc>
                  <a:txBody>
                    <a:bodyPr/>
                    <a:lstStyle/>
                    <a:p>
                      <a:pPr algn="ctr"/>
                      <a:r>
                        <a:rPr lang="en-US" dirty="0"/>
                        <a:t>Title</a:t>
                      </a:r>
                    </a:p>
                  </a:txBody>
                  <a:tcPr/>
                </a:tc>
                <a:tc>
                  <a:txBody>
                    <a:bodyPr/>
                    <a:lstStyle/>
                    <a:p>
                      <a:pPr algn="ctr"/>
                      <a:r>
                        <a:rPr lang="en-US" dirty="0"/>
                        <a:t>Author</a:t>
                      </a:r>
                    </a:p>
                  </a:txBody>
                  <a:tcPr/>
                </a:tc>
                <a:tc>
                  <a:txBody>
                    <a:bodyPr/>
                    <a:lstStyle/>
                    <a:p>
                      <a:pPr algn="ctr"/>
                      <a:r>
                        <a:rPr lang="en-US" dirty="0"/>
                        <a:t>Year</a:t>
                      </a:r>
                    </a:p>
                  </a:txBody>
                  <a:tcPr/>
                </a:tc>
                <a:tc>
                  <a:txBody>
                    <a:bodyPr/>
                    <a:lstStyle/>
                    <a:p>
                      <a:pPr algn="ctr"/>
                      <a:r>
                        <a:rPr lang="en-US" dirty="0"/>
                        <a:t>Cover</a:t>
                      </a:r>
                    </a:p>
                  </a:txBody>
                  <a:tcPr/>
                </a:tc>
                <a:tc>
                  <a:txBody>
                    <a:bodyPr/>
                    <a:lstStyle/>
                    <a:p>
                      <a:pPr algn="ctr"/>
                      <a:r>
                        <a:rPr lang="en-US" dirty="0"/>
                        <a:t>Edition</a:t>
                      </a:r>
                    </a:p>
                  </a:txBody>
                  <a:tcPr/>
                </a:tc>
                <a:tc>
                  <a:txBody>
                    <a:bodyPr/>
                    <a:lstStyle/>
                    <a:p>
                      <a:pPr algn="ctr"/>
                      <a:r>
                        <a:rPr lang="en-US" dirty="0"/>
                        <a:t>Price</a:t>
                      </a:r>
                    </a:p>
                  </a:txBody>
                  <a:tcPr/>
                </a:tc>
                <a:extLst>
                  <a:ext uri="{0D108BD9-81ED-4DB2-BD59-A6C34878D82A}">
                    <a16:rowId xmlns:a16="http://schemas.microsoft.com/office/drawing/2014/main" val="4012371747"/>
                  </a:ext>
                </a:extLst>
              </a:tr>
              <a:tr h="338001">
                <a:tc>
                  <a:txBody>
                    <a:bodyPr/>
                    <a:lstStyle/>
                    <a:p>
                      <a:pPr algn="ctr"/>
                      <a:r>
                        <a:rPr lang="en-US" dirty="0"/>
                        <a:t>1</a:t>
                      </a:r>
                    </a:p>
                  </a:txBody>
                  <a:tcPr/>
                </a:tc>
                <a:tc>
                  <a:txBody>
                    <a:bodyPr/>
                    <a:lstStyle/>
                    <a:p>
                      <a:pPr algn="ctr"/>
                      <a:r>
                        <a:rPr lang="en-US" dirty="0"/>
                        <a:t>Emma</a:t>
                      </a:r>
                    </a:p>
                  </a:txBody>
                  <a:tcPr/>
                </a:tc>
                <a:tc>
                  <a:txBody>
                    <a:bodyPr/>
                    <a:lstStyle/>
                    <a:p>
                      <a:pPr algn="ctr"/>
                      <a:r>
                        <a:rPr lang="en-US" dirty="0"/>
                        <a:t>Austen</a:t>
                      </a:r>
                    </a:p>
                  </a:txBody>
                  <a:tcPr/>
                </a:tc>
                <a:tc>
                  <a:txBody>
                    <a:bodyPr/>
                    <a:lstStyle/>
                    <a:p>
                      <a:pPr algn="ctr"/>
                      <a:r>
                        <a:rPr lang="en-US" dirty="0"/>
                        <a:t>1815</a:t>
                      </a:r>
                    </a:p>
                  </a:txBody>
                  <a:tcPr/>
                </a:tc>
                <a:tc>
                  <a:txBody>
                    <a:bodyPr/>
                    <a:lstStyle/>
                    <a:p>
                      <a:pPr algn="ctr"/>
                      <a:r>
                        <a:rPr lang="en-US" dirty="0"/>
                        <a:t>Paper</a:t>
                      </a:r>
                    </a:p>
                  </a:txBody>
                  <a:tcPr/>
                </a:tc>
                <a:tc>
                  <a:txBody>
                    <a:bodyPr/>
                    <a:lstStyle/>
                    <a:p>
                      <a:pPr algn="ctr"/>
                      <a:r>
                        <a:rPr lang="en-US" dirty="0"/>
                        <a:t>20th</a:t>
                      </a:r>
                    </a:p>
                  </a:txBody>
                  <a:tcPr/>
                </a:tc>
                <a:tc>
                  <a:txBody>
                    <a:bodyPr/>
                    <a:lstStyle/>
                    <a:p>
                      <a:pPr algn="ctr"/>
                      <a:r>
                        <a:rPr lang="en-US" dirty="0"/>
                        <a:t>$5.75</a:t>
                      </a:r>
                    </a:p>
                  </a:txBody>
                  <a:tcPr/>
                </a:tc>
                <a:extLst>
                  <a:ext uri="{0D108BD9-81ED-4DB2-BD59-A6C34878D82A}">
                    <a16:rowId xmlns:a16="http://schemas.microsoft.com/office/drawing/2014/main" val="599117988"/>
                  </a:ext>
                </a:extLst>
              </a:tr>
              <a:tr h="338001">
                <a:tc>
                  <a:txBody>
                    <a:bodyPr/>
                    <a:lstStyle/>
                    <a:p>
                      <a:pPr algn="ctr"/>
                      <a:r>
                        <a:rPr lang="en-US" dirty="0"/>
                        <a:t>2</a:t>
                      </a:r>
                    </a:p>
                  </a:txBody>
                  <a:tcPr/>
                </a:tc>
                <a:tc>
                  <a:txBody>
                    <a:bodyPr/>
                    <a:lstStyle/>
                    <a:p>
                      <a:pPr algn="ctr"/>
                      <a:r>
                        <a:rPr lang="en-US" dirty="0"/>
                        <a:t>Dracula</a:t>
                      </a:r>
                    </a:p>
                  </a:txBody>
                  <a:tcPr/>
                </a:tc>
                <a:tc>
                  <a:txBody>
                    <a:bodyPr/>
                    <a:lstStyle/>
                    <a:p>
                      <a:pPr algn="ctr"/>
                      <a:r>
                        <a:rPr lang="en-US" dirty="0"/>
                        <a:t>Stoker</a:t>
                      </a:r>
                    </a:p>
                  </a:txBody>
                  <a:tcPr/>
                </a:tc>
                <a:tc>
                  <a:txBody>
                    <a:bodyPr/>
                    <a:lstStyle/>
                    <a:p>
                      <a:pPr algn="ctr"/>
                      <a:r>
                        <a:rPr lang="en-US" dirty="0"/>
                        <a:t>1897</a:t>
                      </a:r>
                    </a:p>
                  </a:txBody>
                  <a:tcPr/>
                </a:tc>
                <a:tc>
                  <a:txBody>
                    <a:bodyPr/>
                    <a:lstStyle/>
                    <a:p>
                      <a:pPr algn="ctr"/>
                      <a:r>
                        <a:rPr lang="en-US" dirty="0"/>
                        <a:t>Hard</a:t>
                      </a:r>
                    </a:p>
                  </a:txBody>
                  <a:tcPr/>
                </a:tc>
                <a:tc>
                  <a:txBody>
                    <a:bodyPr/>
                    <a:lstStyle/>
                    <a:p>
                      <a:pPr algn="ctr"/>
                      <a:r>
                        <a:rPr lang="en-US" dirty="0"/>
                        <a:t>15th</a:t>
                      </a:r>
                    </a:p>
                  </a:txBody>
                  <a:tcPr/>
                </a:tc>
                <a:tc>
                  <a:txBody>
                    <a:bodyPr/>
                    <a:lstStyle/>
                    <a:p>
                      <a:pPr algn="ctr"/>
                      <a:r>
                        <a:rPr lang="en-US" dirty="0"/>
                        <a:t>$12.00</a:t>
                      </a:r>
                    </a:p>
                  </a:txBody>
                  <a:tcPr/>
                </a:tc>
                <a:extLst>
                  <a:ext uri="{0D108BD9-81ED-4DB2-BD59-A6C34878D82A}">
                    <a16:rowId xmlns:a16="http://schemas.microsoft.com/office/drawing/2014/main" val="3990159664"/>
                  </a:ext>
                </a:extLst>
              </a:tr>
              <a:tr h="338001">
                <a:tc>
                  <a:txBody>
                    <a:bodyPr/>
                    <a:lstStyle/>
                    <a:p>
                      <a:pPr algn="ctr"/>
                      <a:r>
                        <a:rPr lang="en-US" dirty="0"/>
                        <a:t>3</a:t>
                      </a:r>
                    </a:p>
                  </a:txBody>
                  <a:tcPr/>
                </a:tc>
                <a:tc>
                  <a:txBody>
                    <a:bodyPr/>
                    <a:lstStyle/>
                    <a:p>
                      <a:pPr algn="ctr"/>
                      <a:r>
                        <a:rPr lang="en-US" dirty="0"/>
                        <a:t>Ivanhoe</a:t>
                      </a:r>
                    </a:p>
                  </a:txBody>
                  <a:tcPr/>
                </a:tc>
                <a:tc>
                  <a:txBody>
                    <a:bodyPr/>
                    <a:lstStyle/>
                    <a:p>
                      <a:pPr algn="ctr"/>
                      <a:r>
                        <a:rPr lang="en-US" dirty="0"/>
                        <a:t>Scott</a:t>
                      </a:r>
                    </a:p>
                  </a:txBody>
                  <a:tcPr/>
                </a:tc>
                <a:tc>
                  <a:txBody>
                    <a:bodyPr/>
                    <a:lstStyle/>
                    <a:p>
                      <a:pPr algn="ctr"/>
                      <a:r>
                        <a:rPr lang="en-US" dirty="0"/>
                        <a:t>1820</a:t>
                      </a:r>
                    </a:p>
                  </a:txBody>
                  <a:tcPr/>
                </a:tc>
                <a:tc>
                  <a:txBody>
                    <a:bodyPr/>
                    <a:lstStyle/>
                    <a:p>
                      <a:pPr algn="ctr"/>
                      <a:r>
                        <a:rPr lang="en-US" dirty="0"/>
                        <a:t>Hard</a:t>
                      </a:r>
                    </a:p>
                  </a:txBody>
                  <a:tcPr/>
                </a:tc>
                <a:tc>
                  <a:txBody>
                    <a:bodyPr/>
                    <a:lstStyle/>
                    <a:p>
                      <a:pPr algn="ctr"/>
                      <a:r>
                        <a:rPr lang="en-US" dirty="0"/>
                        <a:t>8th</a:t>
                      </a:r>
                    </a:p>
                  </a:txBody>
                  <a:tcPr/>
                </a:tc>
                <a:tc>
                  <a:txBody>
                    <a:bodyPr/>
                    <a:lstStyle/>
                    <a:p>
                      <a:pPr algn="ctr"/>
                      <a:r>
                        <a:rPr lang="en-US" dirty="0"/>
                        <a:t>$25.00</a:t>
                      </a:r>
                    </a:p>
                  </a:txBody>
                  <a:tcPr/>
                </a:tc>
                <a:extLst>
                  <a:ext uri="{0D108BD9-81ED-4DB2-BD59-A6C34878D82A}">
                    <a16:rowId xmlns:a16="http://schemas.microsoft.com/office/drawing/2014/main" val="464207994"/>
                  </a:ext>
                </a:extLst>
              </a:tr>
              <a:tr h="338001">
                <a:tc>
                  <a:txBody>
                    <a:bodyPr/>
                    <a:lstStyle/>
                    <a:p>
                      <a:pPr algn="ctr"/>
                      <a:r>
                        <a:rPr lang="en-US" dirty="0"/>
                        <a:t>4</a:t>
                      </a:r>
                    </a:p>
                  </a:txBody>
                  <a:tcPr/>
                </a:tc>
                <a:tc>
                  <a:txBody>
                    <a:bodyPr/>
                    <a:lstStyle/>
                    <a:p>
                      <a:pPr algn="ctr"/>
                      <a:r>
                        <a:rPr lang="en-US" dirty="0"/>
                        <a:t>Kidnapped</a:t>
                      </a:r>
                    </a:p>
                  </a:txBody>
                  <a:tcPr/>
                </a:tc>
                <a:tc>
                  <a:txBody>
                    <a:bodyPr/>
                    <a:lstStyle/>
                    <a:p>
                      <a:pPr algn="ctr"/>
                      <a:r>
                        <a:rPr lang="en-US" dirty="0"/>
                        <a:t>Stevenson</a:t>
                      </a:r>
                    </a:p>
                  </a:txBody>
                  <a:tcPr/>
                </a:tc>
                <a:tc>
                  <a:txBody>
                    <a:bodyPr/>
                    <a:lstStyle/>
                    <a:p>
                      <a:pPr algn="ctr"/>
                      <a:r>
                        <a:rPr lang="en-US" dirty="0"/>
                        <a:t>1886</a:t>
                      </a:r>
                    </a:p>
                  </a:txBody>
                  <a:tcPr/>
                </a:tc>
                <a:tc>
                  <a:txBody>
                    <a:bodyPr/>
                    <a:lstStyle/>
                    <a:p>
                      <a:pPr algn="ctr"/>
                      <a:r>
                        <a:rPr lang="en-US" dirty="0"/>
                        <a:t>Paper</a:t>
                      </a:r>
                    </a:p>
                  </a:txBody>
                  <a:tcPr/>
                </a:tc>
                <a:tc>
                  <a:txBody>
                    <a:bodyPr/>
                    <a:lstStyle/>
                    <a:p>
                      <a:pPr algn="ctr"/>
                      <a:r>
                        <a:rPr lang="en-US" dirty="0"/>
                        <a:t>11th</a:t>
                      </a:r>
                    </a:p>
                  </a:txBody>
                  <a:tcPr/>
                </a:tc>
                <a:tc>
                  <a:txBody>
                    <a:bodyPr/>
                    <a:lstStyle/>
                    <a:p>
                      <a:pPr algn="ctr"/>
                      <a:r>
                        <a:rPr lang="en-US" dirty="0"/>
                        <a:t>$5.00</a:t>
                      </a:r>
                    </a:p>
                  </a:txBody>
                  <a:tcPr/>
                </a:tc>
                <a:extLst>
                  <a:ext uri="{0D108BD9-81ED-4DB2-BD59-A6C34878D82A}">
                    <a16:rowId xmlns:a16="http://schemas.microsoft.com/office/drawing/2014/main" val="237933812"/>
                  </a:ext>
                </a:extLst>
              </a:tr>
            </a:tbl>
          </a:graphicData>
        </a:graphic>
      </p:graphicFrame>
      <p:sp>
        <p:nvSpPr>
          <p:cNvPr id="6" name="Rounded Rectangle 5">
            <a:extLst>
              <a:ext uri="{FF2B5EF4-FFF2-40B4-BE49-F238E27FC236}">
                <a16:creationId xmlns:a16="http://schemas.microsoft.com/office/drawing/2014/main" id="{2DF09026-54FB-614D-B43D-AECA30D1D8FB}"/>
              </a:ext>
            </a:extLst>
          </p:cNvPr>
          <p:cNvSpPr/>
          <p:nvPr/>
        </p:nvSpPr>
        <p:spPr>
          <a:xfrm>
            <a:off x="10454640" y="3857221"/>
            <a:ext cx="1737360" cy="1978429"/>
          </a:xfrm>
          <a:prstGeom prst="roundRect">
            <a:avLst/>
          </a:prstGeom>
          <a:solidFill>
            <a:schemeClr val="accent3">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Data Processing</a:t>
            </a:r>
          </a:p>
        </p:txBody>
      </p:sp>
      <p:sp>
        <p:nvSpPr>
          <p:cNvPr id="7" name="Rounded Rectangle 6">
            <a:extLst>
              <a:ext uri="{FF2B5EF4-FFF2-40B4-BE49-F238E27FC236}">
                <a16:creationId xmlns:a16="http://schemas.microsoft.com/office/drawing/2014/main" id="{E7EC5955-F6E3-BA4B-9C8D-A9FBE0D7E481}"/>
              </a:ext>
            </a:extLst>
          </p:cNvPr>
          <p:cNvSpPr/>
          <p:nvPr/>
        </p:nvSpPr>
        <p:spPr>
          <a:xfrm>
            <a:off x="10454640" y="1805627"/>
            <a:ext cx="1737360" cy="1978429"/>
          </a:xfrm>
          <a:prstGeom prst="roundRect">
            <a:avLst/>
          </a:prstGeom>
          <a:solidFill>
            <a:schemeClr val="accent3">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Data Collection</a:t>
            </a:r>
          </a:p>
        </p:txBody>
      </p:sp>
    </p:spTree>
    <p:extLst>
      <p:ext uri="{BB962C8B-B14F-4D97-AF65-F5344CB8AC3E}">
        <p14:creationId xmlns:p14="http://schemas.microsoft.com/office/powerpoint/2010/main" val="1889483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68BA4-5102-334E-9469-61D236715C4D}"/>
              </a:ext>
            </a:extLst>
          </p:cNvPr>
          <p:cNvSpPr>
            <a:spLocks noGrp="1"/>
          </p:cNvSpPr>
          <p:nvPr>
            <p:ph type="title"/>
          </p:nvPr>
        </p:nvSpPr>
        <p:spPr/>
        <p:txBody>
          <a:bodyPr/>
          <a:lstStyle/>
          <a:p>
            <a:r>
              <a:rPr lang="en-US" dirty="0"/>
              <a:t>Classical Statistical Idea of Data</a:t>
            </a:r>
          </a:p>
        </p:txBody>
      </p:sp>
      <p:sp>
        <p:nvSpPr>
          <p:cNvPr id="3" name="Content Placeholder 2">
            <a:extLst>
              <a:ext uri="{FF2B5EF4-FFF2-40B4-BE49-F238E27FC236}">
                <a16:creationId xmlns:a16="http://schemas.microsoft.com/office/drawing/2014/main" id="{71863FDD-B72C-EB47-9FFC-B283EB6D01E6}"/>
              </a:ext>
            </a:extLst>
          </p:cNvPr>
          <p:cNvSpPr>
            <a:spLocks noGrp="1"/>
          </p:cNvSpPr>
          <p:nvPr>
            <p:ph idx="1"/>
          </p:nvPr>
        </p:nvSpPr>
        <p:spPr>
          <a:xfrm>
            <a:off x="609601" y="1803789"/>
            <a:ext cx="7162800" cy="1625212"/>
          </a:xfrm>
        </p:spPr>
        <p:txBody>
          <a:bodyPr/>
          <a:lstStyle/>
          <a:p>
            <a:r>
              <a:rPr lang="en-US" dirty="0"/>
              <a:t>There are four classical types of data</a:t>
            </a:r>
          </a:p>
        </p:txBody>
      </p:sp>
      <p:sp>
        <p:nvSpPr>
          <p:cNvPr id="4" name="Slide Number Placeholder 3">
            <a:extLst>
              <a:ext uri="{FF2B5EF4-FFF2-40B4-BE49-F238E27FC236}">
                <a16:creationId xmlns:a16="http://schemas.microsoft.com/office/drawing/2014/main" id="{9CD436DC-D287-F94E-90E6-3802B4ED1CB4}"/>
              </a:ext>
            </a:extLst>
          </p:cNvPr>
          <p:cNvSpPr>
            <a:spLocks noGrp="1"/>
          </p:cNvSpPr>
          <p:nvPr>
            <p:ph type="sldNum" sz="quarter" idx="11"/>
          </p:nvPr>
        </p:nvSpPr>
        <p:spPr/>
        <p:txBody>
          <a:bodyPr/>
          <a:lstStyle/>
          <a:p>
            <a:fld id="{AE9108BD-1B63-5E42-A3EF-D85B2E21F76C}" type="slidenum">
              <a:rPr lang="en-US" smtClean="0"/>
              <a:t>6</a:t>
            </a:fld>
            <a:endParaRPr lang="en-US"/>
          </a:p>
        </p:txBody>
      </p:sp>
      <p:graphicFrame>
        <p:nvGraphicFramePr>
          <p:cNvPr id="5" name="Diagram 4">
            <a:extLst>
              <a:ext uri="{FF2B5EF4-FFF2-40B4-BE49-F238E27FC236}">
                <a16:creationId xmlns:a16="http://schemas.microsoft.com/office/drawing/2014/main" id="{11ADEAEE-5DF7-9D4A-937C-036CD32A1EEA}"/>
              </a:ext>
            </a:extLst>
          </p:cNvPr>
          <p:cNvGraphicFramePr/>
          <p:nvPr>
            <p:extLst>
              <p:ext uri="{D42A27DB-BD31-4B8C-83A1-F6EECF244321}">
                <p14:modId xmlns:p14="http://schemas.microsoft.com/office/powerpoint/2010/main" val="3479918725"/>
              </p:ext>
            </p:extLst>
          </p:nvPr>
        </p:nvGraphicFramePr>
        <p:xfrm>
          <a:off x="2674938" y="1016820"/>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78974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A9C3A-6000-8F40-B2F9-F542E261679D}"/>
              </a:ext>
            </a:extLst>
          </p:cNvPr>
          <p:cNvSpPr>
            <a:spLocks noGrp="1"/>
          </p:cNvSpPr>
          <p:nvPr>
            <p:ph type="title"/>
          </p:nvPr>
        </p:nvSpPr>
        <p:spPr/>
        <p:txBody>
          <a:bodyPr/>
          <a:lstStyle/>
          <a:p>
            <a:r>
              <a:rPr lang="en-US" dirty="0"/>
              <a:t>Categorical Data – Takes a Value From a Finite Set</a:t>
            </a:r>
          </a:p>
        </p:txBody>
      </p:sp>
      <p:sp>
        <p:nvSpPr>
          <p:cNvPr id="3" name="Content Placeholder 2">
            <a:extLst>
              <a:ext uri="{FF2B5EF4-FFF2-40B4-BE49-F238E27FC236}">
                <a16:creationId xmlns:a16="http://schemas.microsoft.com/office/drawing/2014/main" id="{AC6D2A95-4CBD-3D40-8E78-F64D8F4F416E}"/>
              </a:ext>
            </a:extLst>
          </p:cNvPr>
          <p:cNvSpPr>
            <a:spLocks noGrp="1"/>
          </p:cNvSpPr>
          <p:nvPr>
            <p:ph idx="1"/>
          </p:nvPr>
        </p:nvSpPr>
        <p:spPr>
          <a:xfrm>
            <a:off x="609600" y="1803788"/>
            <a:ext cx="8889999" cy="4322377"/>
          </a:xfrm>
        </p:spPr>
        <p:txBody>
          <a:bodyPr/>
          <a:lstStyle/>
          <a:p>
            <a:r>
              <a:rPr lang="en-US" b="1" dirty="0">
                <a:solidFill>
                  <a:srgbClr val="215C4E"/>
                </a:solidFill>
              </a:rPr>
              <a:t>Nominal (Categorical) Data.</a:t>
            </a:r>
          </a:p>
          <a:p>
            <a:pPr lvl="1"/>
            <a:r>
              <a:rPr lang="en-US" dirty="0"/>
              <a:t>Values have </a:t>
            </a:r>
            <a:r>
              <a:rPr lang="en-US" i="1" dirty="0"/>
              <a:t>names</a:t>
            </a:r>
            <a:r>
              <a:rPr lang="en-US" dirty="0"/>
              <a:t> – describe the  categories, classes, or states of things.</a:t>
            </a:r>
          </a:p>
          <a:p>
            <a:pPr lvl="1"/>
            <a:r>
              <a:rPr lang="en-US" dirty="0"/>
              <a:t>Marital status, beer type, or some binary attribute.</a:t>
            </a:r>
          </a:p>
          <a:p>
            <a:pPr lvl="1"/>
            <a:r>
              <a:rPr lang="en-US" dirty="0"/>
              <a:t>Cannot compare the values, hence we </a:t>
            </a:r>
            <a:r>
              <a:rPr lang="en-US" i="1" dirty="0"/>
              <a:t>cannot naturally order them </a:t>
            </a:r>
            <a:r>
              <a:rPr lang="en-US" dirty="0"/>
              <a:t>and we </a:t>
            </a:r>
            <a:r>
              <a:rPr lang="en-US" i="1" dirty="0"/>
              <a:t>cannot use arithmetic on them.</a:t>
            </a:r>
            <a:endParaRPr lang="en-US" dirty="0"/>
          </a:p>
          <a:p>
            <a:r>
              <a:rPr lang="en-US" b="1" dirty="0">
                <a:solidFill>
                  <a:srgbClr val="215C4E"/>
                </a:solidFill>
              </a:rPr>
              <a:t>Ordinal Data.</a:t>
            </a:r>
          </a:p>
          <a:p>
            <a:pPr lvl="1"/>
            <a:r>
              <a:rPr lang="en-US" dirty="0"/>
              <a:t>Values have </a:t>
            </a:r>
            <a:r>
              <a:rPr lang="en-US" i="1" dirty="0"/>
              <a:t>names</a:t>
            </a:r>
            <a:r>
              <a:rPr lang="en-US" dirty="0"/>
              <a:t> – describe the  categories, classes, or states of things.</a:t>
            </a:r>
          </a:p>
          <a:p>
            <a:pPr lvl="1"/>
            <a:r>
              <a:rPr lang="en-US" dirty="0"/>
              <a:t>However, there is an </a:t>
            </a:r>
            <a:r>
              <a:rPr lang="en-US" i="1" dirty="0"/>
              <a:t>ordering</a:t>
            </a:r>
            <a:r>
              <a:rPr lang="en-US" dirty="0"/>
              <a:t> over the values:</a:t>
            </a:r>
          </a:p>
          <a:p>
            <a:pPr lvl="2"/>
            <a:r>
              <a:rPr lang="en-US" dirty="0"/>
              <a:t>Strongly like, like, neutral, strongly dislike.</a:t>
            </a:r>
          </a:p>
          <a:p>
            <a:pPr lvl="1"/>
            <a:r>
              <a:rPr lang="en-US" dirty="0"/>
              <a:t>Lacks a mathematical notion of </a:t>
            </a:r>
            <a:r>
              <a:rPr lang="en-US" i="1" dirty="0"/>
              <a:t>distance between the values.</a:t>
            </a:r>
          </a:p>
          <a:p>
            <a:pPr lvl="1"/>
            <a:endParaRPr lang="en-US" i="1" dirty="0"/>
          </a:p>
          <a:p>
            <a:r>
              <a:rPr lang="en-US" dirty="0"/>
              <a:t>This distinction can be blurry…</a:t>
            </a:r>
          </a:p>
          <a:p>
            <a:pPr lvl="1"/>
            <a:r>
              <a:rPr lang="en-US" dirty="0"/>
              <a:t>Is there an ordering over: sunny, overcast, rainy?</a:t>
            </a:r>
          </a:p>
        </p:txBody>
      </p:sp>
      <p:sp>
        <p:nvSpPr>
          <p:cNvPr id="4" name="Slide Number Placeholder 3">
            <a:extLst>
              <a:ext uri="{FF2B5EF4-FFF2-40B4-BE49-F238E27FC236}">
                <a16:creationId xmlns:a16="http://schemas.microsoft.com/office/drawing/2014/main" id="{BEFABB2B-F05B-AA41-80AB-7E2BCB2958D7}"/>
              </a:ext>
            </a:extLst>
          </p:cNvPr>
          <p:cNvSpPr>
            <a:spLocks noGrp="1"/>
          </p:cNvSpPr>
          <p:nvPr>
            <p:ph type="sldNum" sz="quarter" idx="11"/>
          </p:nvPr>
        </p:nvSpPr>
        <p:spPr/>
        <p:txBody>
          <a:bodyPr/>
          <a:lstStyle/>
          <a:p>
            <a:fld id="{AE9108BD-1B63-5E42-A3EF-D85B2E21F76C}" type="slidenum">
              <a:rPr lang="en-US" smtClean="0"/>
              <a:t>7</a:t>
            </a:fld>
            <a:endParaRPr lang="en-US"/>
          </a:p>
        </p:txBody>
      </p:sp>
      <p:grpSp>
        <p:nvGrpSpPr>
          <p:cNvPr id="9" name="Group 8">
            <a:extLst>
              <a:ext uri="{FF2B5EF4-FFF2-40B4-BE49-F238E27FC236}">
                <a16:creationId xmlns:a16="http://schemas.microsoft.com/office/drawing/2014/main" id="{22A0AA09-F63A-9B45-8159-2D84CFD060DA}"/>
              </a:ext>
            </a:extLst>
          </p:cNvPr>
          <p:cNvGrpSpPr/>
          <p:nvPr/>
        </p:nvGrpSpPr>
        <p:grpSpPr>
          <a:xfrm>
            <a:off x="8534400" y="4543879"/>
            <a:ext cx="3289541" cy="1642341"/>
            <a:chOff x="7924800" y="5022850"/>
            <a:chExt cx="3289541" cy="1642341"/>
          </a:xfrm>
        </p:grpSpPr>
        <p:pic>
          <p:nvPicPr>
            <p:cNvPr id="6" name="Picture 5">
              <a:extLst>
                <a:ext uri="{FF2B5EF4-FFF2-40B4-BE49-F238E27FC236}">
                  <a16:creationId xmlns:a16="http://schemas.microsoft.com/office/drawing/2014/main" id="{1329DB5A-2070-BF49-BB47-BACF1042049B}"/>
                </a:ext>
              </a:extLst>
            </p:cNvPr>
            <p:cNvPicPr>
              <a:picLocks/>
            </p:cNvPicPr>
            <p:nvPr/>
          </p:nvPicPr>
          <p:blipFill>
            <a:blip r:embed="rId2"/>
            <a:stretch>
              <a:fillRect/>
            </a:stretch>
          </p:blipFill>
          <p:spPr>
            <a:xfrm>
              <a:off x="9588741" y="5022850"/>
              <a:ext cx="1625600" cy="1625600"/>
            </a:xfrm>
            <a:prstGeom prst="rect">
              <a:avLst/>
            </a:prstGeom>
          </p:spPr>
        </p:pic>
        <p:pic>
          <p:nvPicPr>
            <p:cNvPr id="8" name="Picture 7">
              <a:extLst>
                <a:ext uri="{FF2B5EF4-FFF2-40B4-BE49-F238E27FC236}">
                  <a16:creationId xmlns:a16="http://schemas.microsoft.com/office/drawing/2014/main" id="{8DCF061E-7EF1-7C4E-9FF4-1529F2D43621}"/>
                </a:ext>
              </a:extLst>
            </p:cNvPr>
            <p:cNvPicPr>
              <a:picLocks/>
            </p:cNvPicPr>
            <p:nvPr/>
          </p:nvPicPr>
          <p:blipFill>
            <a:blip r:embed="rId3"/>
            <a:stretch>
              <a:fillRect/>
            </a:stretch>
          </p:blipFill>
          <p:spPr>
            <a:xfrm>
              <a:off x="7924800" y="5039591"/>
              <a:ext cx="1625600" cy="1625600"/>
            </a:xfrm>
            <a:prstGeom prst="rect">
              <a:avLst/>
            </a:prstGeom>
          </p:spPr>
        </p:pic>
      </p:grpSp>
    </p:spTree>
    <p:extLst>
      <p:ext uri="{BB962C8B-B14F-4D97-AF65-F5344CB8AC3E}">
        <p14:creationId xmlns:p14="http://schemas.microsoft.com/office/powerpoint/2010/main" val="2377394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57935-D01B-9C42-9D92-1796A1210510}"/>
              </a:ext>
            </a:extLst>
          </p:cNvPr>
          <p:cNvSpPr>
            <a:spLocks noGrp="1"/>
          </p:cNvSpPr>
          <p:nvPr>
            <p:ph type="title"/>
          </p:nvPr>
        </p:nvSpPr>
        <p:spPr/>
        <p:txBody>
          <a:bodyPr/>
          <a:lstStyle/>
          <a:p>
            <a:r>
              <a:rPr lang="en-US" dirty="0"/>
              <a:t>Numerical Data - Measured Using Integers or Real Quantities.</a:t>
            </a:r>
          </a:p>
        </p:txBody>
      </p:sp>
      <p:sp>
        <p:nvSpPr>
          <p:cNvPr id="3" name="Content Placeholder 2">
            <a:extLst>
              <a:ext uri="{FF2B5EF4-FFF2-40B4-BE49-F238E27FC236}">
                <a16:creationId xmlns:a16="http://schemas.microsoft.com/office/drawing/2014/main" id="{C33E397B-7DCC-B149-A3FD-6598D3AFA5CF}"/>
              </a:ext>
            </a:extLst>
          </p:cNvPr>
          <p:cNvSpPr>
            <a:spLocks noGrp="1"/>
          </p:cNvSpPr>
          <p:nvPr>
            <p:ph idx="1"/>
          </p:nvPr>
        </p:nvSpPr>
        <p:spPr>
          <a:xfrm>
            <a:off x="609601" y="1803788"/>
            <a:ext cx="9706302" cy="4322377"/>
          </a:xfrm>
        </p:spPr>
        <p:txBody>
          <a:bodyPr/>
          <a:lstStyle/>
          <a:p>
            <a:r>
              <a:rPr lang="en-US" b="1" dirty="0">
                <a:solidFill>
                  <a:srgbClr val="215C4E"/>
                </a:solidFill>
              </a:rPr>
              <a:t>Interval Scale.</a:t>
            </a:r>
          </a:p>
          <a:p>
            <a:pPr lvl="1"/>
            <a:r>
              <a:rPr lang="en-US" dirty="0"/>
              <a:t>Scale with fixed but arbitrary interval (e.g., dates).</a:t>
            </a:r>
          </a:p>
          <a:p>
            <a:pPr lvl="1"/>
            <a:r>
              <a:rPr lang="en-US" dirty="0"/>
              <a:t>The difference between two values is meaningful:</a:t>
            </a:r>
          </a:p>
          <a:p>
            <a:pPr lvl="2"/>
            <a:r>
              <a:rPr lang="en-US" dirty="0"/>
              <a:t>Difference between 9/1/2019 and 10/1/2019 is the same as the difference between 9/1/2018 and 9/1/2019.</a:t>
            </a:r>
          </a:p>
          <a:p>
            <a:pPr lvl="1"/>
            <a:r>
              <a:rPr lang="en-US" b="1" dirty="0"/>
              <a:t>However: </a:t>
            </a:r>
            <a:r>
              <a:rPr lang="en-US" dirty="0"/>
              <a:t>we cannot compute ratios or scales: what unit is 9/1/2019 * 9/1/2018?</a:t>
            </a:r>
            <a:endParaRPr lang="en-US" b="1" dirty="0"/>
          </a:p>
          <a:p>
            <a:pPr lvl="1"/>
            <a:endParaRPr lang="en-US" b="1" dirty="0"/>
          </a:p>
          <a:p>
            <a:r>
              <a:rPr lang="en-US" b="1" dirty="0">
                <a:solidFill>
                  <a:srgbClr val="215C4E"/>
                </a:solidFill>
              </a:rPr>
              <a:t>Ratio Scale</a:t>
            </a:r>
          </a:p>
          <a:p>
            <a:pPr lvl="1"/>
            <a:r>
              <a:rPr lang="en-US" dirty="0"/>
              <a:t>All of the same properties as an </a:t>
            </a:r>
            <a:r>
              <a:rPr lang="en-US" dirty="0" err="1"/>
              <a:t>inverval</a:t>
            </a:r>
            <a:r>
              <a:rPr lang="en-US" dirty="0"/>
              <a:t> scale data, but the scale of measurement possesses a </a:t>
            </a:r>
            <a:r>
              <a:rPr lang="en-US" b="1" dirty="0">
                <a:solidFill>
                  <a:srgbClr val="215C4E"/>
                </a:solidFill>
              </a:rPr>
              <a:t>true-zero origin.</a:t>
            </a:r>
          </a:p>
          <a:p>
            <a:pPr lvl="1"/>
            <a:r>
              <a:rPr lang="en-US" dirty="0"/>
              <a:t>Can look at the </a:t>
            </a:r>
            <a:r>
              <a:rPr lang="en-US" i="1" dirty="0"/>
              <a:t>ratio </a:t>
            </a:r>
            <a:r>
              <a:rPr lang="en-US" dirty="0"/>
              <a:t>between two quantities (unlike an interval scale).</a:t>
            </a:r>
            <a:endParaRPr lang="en-US" i="1" dirty="0"/>
          </a:p>
          <a:p>
            <a:pPr lvl="1"/>
            <a:r>
              <a:rPr lang="en-US" dirty="0"/>
              <a:t>E.g., </a:t>
            </a:r>
            <a:r>
              <a:rPr lang="en-US" i="1" dirty="0"/>
              <a:t>zero money </a:t>
            </a:r>
            <a:r>
              <a:rPr lang="en-US" dirty="0"/>
              <a:t>is an absolute, one money is half as much as two money… etc.</a:t>
            </a:r>
            <a:endParaRPr lang="en-US" i="1" dirty="0"/>
          </a:p>
          <a:p>
            <a:endParaRPr lang="en-US" dirty="0"/>
          </a:p>
        </p:txBody>
      </p:sp>
      <p:sp>
        <p:nvSpPr>
          <p:cNvPr id="4" name="Slide Number Placeholder 3">
            <a:extLst>
              <a:ext uri="{FF2B5EF4-FFF2-40B4-BE49-F238E27FC236}">
                <a16:creationId xmlns:a16="http://schemas.microsoft.com/office/drawing/2014/main" id="{3BCD36DF-8234-AF44-9C0E-C5CA35E8D154}"/>
              </a:ext>
            </a:extLst>
          </p:cNvPr>
          <p:cNvSpPr>
            <a:spLocks noGrp="1"/>
          </p:cNvSpPr>
          <p:nvPr>
            <p:ph type="sldNum" sz="quarter" idx="11"/>
          </p:nvPr>
        </p:nvSpPr>
        <p:spPr/>
        <p:txBody>
          <a:bodyPr/>
          <a:lstStyle/>
          <a:p>
            <a:fld id="{AE9108BD-1B63-5E42-A3EF-D85B2E21F76C}" type="slidenum">
              <a:rPr lang="en-US" smtClean="0"/>
              <a:t>8</a:t>
            </a:fld>
            <a:endParaRPr lang="en-US"/>
          </a:p>
        </p:txBody>
      </p:sp>
      <p:pic>
        <p:nvPicPr>
          <p:cNvPr id="5" name="Picture 4">
            <a:extLst>
              <a:ext uri="{FF2B5EF4-FFF2-40B4-BE49-F238E27FC236}">
                <a16:creationId xmlns:a16="http://schemas.microsoft.com/office/drawing/2014/main" id="{C50D37B1-87DF-44DC-A89D-15DB75118620}"/>
              </a:ext>
            </a:extLst>
          </p:cNvPr>
          <p:cNvPicPr>
            <a:picLocks noChangeAspect="1"/>
          </p:cNvPicPr>
          <p:nvPr/>
        </p:nvPicPr>
        <p:blipFill>
          <a:blip r:embed="rId2"/>
          <a:stretch>
            <a:fillRect/>
          </a:stretch>
        </p:blipFill>
        <p:spPr>
          <a:xfrm>
            <a:off x="10436772" y="4235617"/>
            <a:ext cx="1260365" cy="1260365"/>
          </a:xfrm>
          <a:prstGeom prst="rect">
            <a:avLst/>
          </a:prstGeom>
        </p:spPr>
      </p:pic>
    </p:spTree>
    <p:extLst>
      <p:ext uri="{BB962C8B-B14F-4D97-AF65-F5344CB8AC3E}">
        <p14:creationId xmlns:p14="http://schemas.microsoft.com/office/powerpoint/2010/main" val="3517299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57935-D01B-9C42-9D92-1796A1210510}"/>
              </a:ext>
            </a:extLst>
          </p:cNvPr>
          <p:cNvSpPr>
            <a:spLocks noGrp="1"/>
          </p:cNvSpPr>
          <p:nvPr>
            <p:ph type="title"/>
          </p:nvPr>
        </p:nvSpPr>
        <p:spPr/>
        <p:txBody>
          <a:bodyPr/>
          <a:lstStyle/>
          <a:p>
            <a:r>
              <a:rPr lang="en-US" dirty="0"/>
              <a:t>Numerical Data - Examples</a:t>
            </a:r>
          </a:p>
        </p:txBody>
      </p:sp>
      <p:sp>
        <p:nvSpPr>
          <p:cNvPr id="3" name="Content Placeholder 2">
            <a:extLst>
              <a:ext uri="{FF2B5EF4-FFF2-40B4-BE49-F238E27FC236}">
                <a16:creationId xmlns:a16="http://schemas.microsoft.com/office/drawing/2014/main" id="{C33E397B-7DCC-B149-A3FD-6598D3AFA5CF}"/>
              </a:ext>
            </a:extLst>
          </p:cNvPr>
          <p:cNvSpPr>
            <a:spLocks noGrp="1"/>
          </p:cNvSpPr>
          <p:nvPr>
            <p:ph idx="1"/>
          </p:nvPr>
        </p:nvSpPr>
        <p:spPr>
          <a:xfrm>
            <a:off x="609601" y="1803788"/>
            <a:ext cx="7177314" cy="4322377"/>
          </a:xfrm>
        </p:spPr>
        <p:txBody>
          <a:bodyPr/>
          <a:lstStyle/>
          <a:p>
            <a:r>
              <a:rPr lang="en-US" b="1" dirty="0">
                <a:solidFill>
                  <a:srgbClr val="215C4E"/>
                </a:solidFill>
              </a:rPr>
              <a:t>Temperatures:</a:t>
            </a:r>
          </a:p>
          <a:p>
            <a:pPr lvl="1"/>
            <a:r>
              <a:rPr lang="en-US" dirty="0"/>
              <a:t>Celsius / Fahrenheit: interval or ratio scale ?????</a:t>
            </a:r>
          </a:p>
          <a:p>
            <a:pPr lvl="1"/>
            <a:r>
              <a:rPr lang="en-US" b="1" dirty="0">
                <a:solidFill>
                  <a:srgbClr val="215C4E"/>
                </a:solidFill>
              </a:rPr>
              <a:t>Interval:</a:t>
            </a:r>
            <a:r>
              <a:rPr lang="en-US" dirty="0"/>
              <a:t> 0C or 0F is not 0 heat but rather an arbitrary fixed point.</a:t>
            </a:r>
          </a:p>
          <a:p>
            <a:pPr lvl="1"/>
            <a:r>
              <a:rPr lang="en-US" dirty="0"/>
              <a:t>Hence, we can’t say that 30F is twice as warm as 15F.</a:t>
            </a:r>
          </a:p>
          <a:p>
            <a:r>
              <a:rPr lang="en-US" b="1" dirty="0">
                <a:solidFill>
                  <a:srgbClr val="215C4E"/>
                </a:solidFill>
              </a:rPr>
              <a:t>Kelvin (K): </a:t>
            </a:r>
            <a:r>
              <a:rPr lang="en-US" dirty="0"/>
              <a:t>interval or ratio scale ????</a:t>
            </a:r>
          </a:p>
          <a:p>
            <a:pPr lvl="1"/>
            <a:r>
              <a:rPr lang="en-US" b="1" dirty="0">
                <a:solidFill>
                  <a:srgbClr val="215C4E"/>
                </a:solidFill>
              </a:rPr>
              <a:t>Ratio: </a:t>
            </a:r>
            <a:r>
              <a:rPr lang="en-US" dirty="0"/>
              <a:t>0k is defined as zero heat (no molecular motion) hence a true fixed point.</a:t>
            </a:r>
          </a:p>
          <a:p>
            <a:pPr lvl="1"/>
            <a:endParaRPr lang="en-US" b="1" dirty="0"/>
          </a:p>
          <a:p>
            <a:r>
              <a:rPr lang="en-US" b="1" dirty="0">
                <a:solidFill>
                  <a:srgbClr val="215C4E"/>
                </a:solidFill>
              </a:rPr>
              <a:t>Weight:</a:t>
            </a:r>
          </a:p>
          <a:p>
            <a:pPr lvl="1"/>
            <a:r>
              <a:rPr lang="en-US" b="1" dirty="0">
                <a:solidFill>
                  <a:srgbClr val="215C4E"/>
                </a:solidFill>
              </a:rPr>
              <a:t>Grams: </a:t>
            </a:r>
            <a:r>
              <a:rPr lang="en-US" dirty="0"/>
              <a:t>interval or ratio scale ?????</a:t>
            </a:r>
          </a:p>
          <a:p>
            <a:pPr lvl="1"/>
            <a:r>
              <a:rPr lang="en-US" b="1" dirty="0">
                <a:solidFill>
                  <a:srgbClr val="215C4E"/>
                </a:solidFill>
              </a:rPr>
              <a:t>Ratio: </a:t>
            </a:r>
            <a:r>
              <a:rPr lang="en-US" dirty="0"/>
              <a:t>0g serves as a fixed point, 4g is 2x 2g.</a:t>
            </a:r>
            <a:endParaRPr lang="en-US" b="1" dirty="0"/>
          </a:p>
        </p:txBody>
      </p:sp>
      <p:sp>
        <p:nvSpPr>
          <p:cNvPr id="4" name="Slide Number Placeholder 3">
            <a:extLst>
              <a:ext uri="{FF2B5EF4-FFF2-40B4-BE49-F238E27FC236}">
                <a16:creationId xmlns:a16="http://schemas.microsoft.com/office/drawing/2014/main" id="{3BCD36DF-8234-AF44-9C0E-C5CA35E8D154}"/>
              </a:ext>
            </a:extLst>
          </p:cNvPr>
          <p:cNvSpPr>
            <a:spLocks noGrp="1"/>
          </p:cNvSpPr>
          <p:nvPr>
            <p:ph type="sldNum" sz="quarter" idx="11"/>
          </p:nvPr>
        </p:nvSpPr>
        <p:spPr/>
        <p:txBody>
          <a:bodyPr/>
          <a:lstStyle/>
          <a:p>
            <a:fld id="{AE9108BD-1B63-5E42-A3EF-D85B2E21F76C}" type="slidenum">
              <a:rPr lang="en-US" smtClean="0"/>
              <a:t>9</a:t>
            </a:fld>
            <a:endParaRPr lang="en-US"/>
          </a:p>
        </p:txBody>
      </p:sp>
      <p:pic>
        <p:nvPicPr>
          <p:cNvPr id="6" name="Picture 5">
            <a:extLst>
              <a:ext uri="{FF2B5EF4-FFF2-40B4-BE49-F238E27FC236}">
                <a16:creationId xmlns:a16="http://schemas.microsoft.com/office/drawing/2014/main" id="{BC0C73ED-919D-6C49-8CAE-D4B8AAC217CA}"/>
              </a:ext>
            </a:extLst>
          </p:cNvPr>
          <p:cNvPicPr>
            <a:picLocks noChangeAspect="1"/>
          </p:cNvPicPr>
          <p:nvPr/>
        </p:nvPicPr>
        <p:blipFill>
          <a:blip r:embed="rId3"/>
          <a:stretch>
            <a:fillRect/>
          </a:stretch>
        </p:blipFill>
        <p:spPr>
          <a:xfrm>
            <a:off x="9197926" y="1449388"/>
            <a:ext cx="1841190" cy="1841190"/>
          </a:xfrm>
          <a:prstGeom prst="rect">
            <a:avLst/>
          </a:prstGeom>
        </p:spPr>
      </p:pic>
      <p:pic>
        <p:nvPicPr>
          <p:cNvPr id="7" name="Picture 6">
            <a:extLst>
              <a:ext uri="{FF2B5EF4-FFF2-40B4-BE49-F238E27FC236}">
                <a16:creationId xmlns:a16="http://schemas.microsoft.com/office/drawing/2014/main" id="{85378F17-364D-45D8-BAA0-10551EB82BB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383550" y="4440111"/>
            <a:ext cx="1552900" cy="1395539"/>
          </a:xfrm>
          <a:prstGeom prst="rect">
            <a:avLst/>
          </a:prstGeom>
        </p:spPr>
      </p:pic>
    </p:spTree>
    <p:extLst>
      <p:ext uri="{BB962C8B-B14F-4D97-AF65-F5344CB8AC3E}">
        <p14:creationId xmlns:p14="http://schemas.microsoft.com/office/powerpoint/2010/main" val="3903149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Watson Whit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Century Gothic-Palatino Linotype">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id="{ABC61442-CE4C-1540-AFD5-629EEB7103CB}" vid="{B6561A98-7CEA-A449-9A8F-DE85E1B109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700" row="3">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F95E807E-0762-D742-BD7D-610162240F1D}">
  <we:reference id="wa104178141" version="3.10.0.19" store="en-US" storeType="OMEX"/>
  <we:alternateReferences>
    <we:reference id="wa104178141" version="3.10.0.19" store="wa104178141"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969C63C3-8DA4-A649-9830-D59A86F398A4}">
  <we:reference id="wa104380121" version="2.0.0.0" store="en-US" storeType="OMEX"/>
  <we:alternateReferences>
    <we:reference id="WA104380121" version="2.0.0.0" store="WA10438012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7215</TotalTime>
  <Words>2035</Words>
  <Application>Microsoft Macintosh PowerPoint</Application>
  <PresentationFormat>Widescreen</PresentationFormat>
  <Paragraphs>594</Paragraphs>
  <Slides>27</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Century Gothic</vt:lpstr>
      <vt:lpstr>Palatino Linotype</vt:lpstr>
      <vt:lpstr>Watson White Theme</vt:lpstr>
      <vt:lpstr>What is Data?</vt:lpstr>
      <vt:lpstr>Announcements</vt:lpstr>
      <vt:lpstr>The Data LifeCycle</vt:lpstr>
      <vt:lpstr>What is Data?</vt:lpstr>
      <vt:lpstr>Tabular Data</vt:lpstr>
      <vt:lpstr>Classical Statistical Idea of Data</vt:lpstr>
      <vt:lpstr>Categorical Data – Takes a Value From a Finite Set</vt:lpstr>
      <vt:lpstr>Numerical Data - Measured Using Integers or Real Quantities.</vt:lpstr>
      <vt:lpstr>Numerical Data - Examples</vt:lpstr>
      <vt:lpstr>General Rules</vt:lpstr>
      <vt:lpstr>General Rules</vt:lpstr>
      <vt:lpstr>General Rules</vt:lpstr>
      <vt:lpstr>General Rules</vt:lpstr>
      <vt:lpstr>General Rules</vt:lpstr>
      <vt:lpstr>General Rules</vt:lpstr>
      <vt:lpstr>Lots of fine grained rules… </vt:lpstr>
      <vt:lpstr>A Take Home Point About Data Ethics</vt:lpstr>
      <vt:lpstr>Data Manipulation and Computation</vt:lpstr>
      <vt:lpstr>Data Manipulation and Computation</vt:lpstr>
      <vt:lpstr>Data Manipulation and Computation</vt:lpstr>
      <vt:lpstr>Data Manipulation and Computation</vt:lpstr>
      <vt:lpstr>Data Manipulation and Computation</vt:lpstr>
      <vt:lpstr>Data Manipulation and Computation</vt:lpstr>
      <vt:lpstr>Data Manipulation and Computation</vt:lpstr>
      <vt:lpstr>Data Manipulation and Computation</vt:lpstr>
      <vt:lpstr>Data Manipulation and Computation</vt:lpstr>
      <vt:lpstr>Next Few Classes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UReQA: Knowledge Acquisition and Reasoning to Solve Standardized Tests</dc:title>
  <dc:creator>Nicholas Mattei</dc:creator>
  <cp:lastModifiedBy>Nicholas Mattei</cp:lastModifiedBy>
  <cp:revision>214</cp:revision>
  <cp:lastPrinted>2017-04-10T12:35:26Z</cp:lastPrinted>
  <dcterms:created xsi:type="dcterms:W3CDTF">2018-02-09T16:02:53Z</dcterms:created>
  <dcterms:modified xsi:type="dcterms:W3CDTF">2019-09-10T00:47:59Z</dcterms:modified>
</cp:coreProperties>
</file>